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2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Yanna Ding, Nov 1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Yanna Ding, Nov 10</a:t>
            </a:r>
          </a:p>
        </p:txBody>
      </p:sp>
      <p:sp>
        <p:nvSpPr>
          <p:cNvPr id="152" name="Controllability of complex networks"/>
          <p:cNvSpPr txBox="1">
            <a:spLocks noGrp="1"/>
          </p:cNvSpPr>
          <p:nvPr>
            <p:ph type="ctrTitle"/>
          </p:nvPr>
        </p:nvSpPr>
        <p:spPr>
          <a:prstGeom prst="rect">
            <a:avLst/>
          </a:prstGeom>
        </p:spPr>
        <p:txBody>
          <a:bodyPr/>
          <a:lstStyle/>
          <a:p>
            <a:r>
              <a:t>Controllability of complex networks</a:t>
            </a:r>
          </a:p>
        </p:txBody>
      </p:sp>
      <p:sp>
        <p:nvSpPr>
          <p:cNvPr id="153" name="Yang-Yu Liu, Jean-Jacques Slotine &amp; Albert-Laszlo Barabasi"/>
          <p:cNvSpPr txBox="1">
            <a:spLocks noGrp="1"/>
          </p:cNvSpPr>
          <p:nvPr>
            <p:ph type="subTitle" sz="quarter" idx="1"/>
          </p:nvPr>
        </p:nvSpPr>
        <p:spPr>
          <a:prstGeom prst="rect">
            <a:avLst/>
          </a:prstGeom>
        </p:spPr>
        <p:txBody>
          <a:bodyPr/>
          <a:lstStyle/>
          <a:p>
            <a:r>
              <a:t>Yang-Yu Liu, Jean-Jacques Slotine &amp; Albert-Laszlo Barabasi</a:t>
            </a:r>
          </a:p>
        </p:txBody>
      </p:sp>
      <p:sp>
        <p:nvSpPr>
          <p:cNvPr id="154" name="[1]"/>
          <p:cNvSpPr txBox="1"/>
          <p:nvPr/>
        </p:nvSpPr>
        <p:spPr>
          <a:xfrm>
            <a:off x="21496059" y="7325495"/>
            <a:ext cx="659893" cy="696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solidFill>
                  <a:srgbClr val="000000"/>
                </a:solidFill>
              </a:defRPr>
            </a:lvl1pPr>
          </a:lstStyle>
          <a:p>
            <a:r>
              <a:t>[1]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egree distribution determines controllability"/>
          <p:cNvSpPr txBox="1">
            <a:spLocks noGrp="1"/>
          </p:cNvSpPr>
          <p:nvPr>
            <p:ph type="title"/>
          </p:nvPr>
        </p:nvSpPr>
        <p:spPr>
          <a:prstGeom prst="rect">
            <a:avLst/>
          </a:prstGeom>
        </p:spPr>
        <p:txBody>
          <a:bodyPr/>
          <a:lstStyle>
            <a:lvl1pPr defTabSz="2389572">
              <a:defRPr sz="8330" spc="-166"/>
            </a:lvl1pPr>
          </a:lstStyle>
          <a:p>
            <a:r>
              <a:t>Degree distribution determines controllability</a:t>
            </a:r>
          </a:p>
        </p:txBody>
      </p:sp>
      <p:pic>
        <p:nvPicPr>
          <p:cNvPr id="203" name="Image" descr="Image"/>
          <p:cNvPicPr>
            <a:picLocks noChangeAspect="1"/>
          </p:cNvPicPr>
          <p:nvPr/>
        </p:nvPicPr>
        <p:blipFill>
          <a:blip r:embed="rId2"/>
          <a:stretch>
            <a:fillRect/>
          </a:stretch>
        </p:blipFill>
        <p:spPr>
          <a:xfrm>
            <a:off x="18354202" y="3469551"/>
            <a:ext cx="5193033" cy="6751498"/>
          </a:xfrm>
          <a:prstGeom prst="rect">
            <a:avLst/>
          </a:prstGeom>
          <a:ln w="12700">
            <a:miter lim="400000"/>
          </a:ln>
        </p:spPr>
      </p:pic>
      <p:pic>
        <p:nvPicPr>
          <p:cNvPr id="204" name="Image" descr="Image"/>
          <p:cNvPicPr>
            <a:picLocks noChangeAspect="1"/>
          </p:cNvPicPr>
          <p:nvPr/>
        </p:nvPicPr>
        <p:blipFill>
          <a:blip r:embed="rId3"/>
          <a:stretch>
            <a:fillRect/>
          </a:stretch>
        </p:blipFill>
        <p:spPr>
          <a:xfrm>
            <a:off x="360149" y="2871265"/>
            <a:ext cx="8442744" cy="7948070"/>
          </a:xfrm>
          <a:prstGeom prst="rect">
            <a:avLst/>
          </a:prstGeom>
          <a:ln w="12700">
            <a:miter lim="400000"/>
          </a:ln>
        </p:spPr>
      </p:pic>
      <p:pic>
        <p:nvPicPr>
          <p:cNvPr id="205" name="Image" descr="Image"/>
          <p:cNvPicPr>
            <a:picLocks noChangeAspect="1"/>
          </p:cNvPicPr>
          <p:nvPr/>
        </p:nvPicPr>
        <p:blipFill>
          <a:blip r:embed="rId4"/>
          <a:stretch>
            <a:fillRect/>
          </a:stretch>
        </p:blipFill>
        <p:spPr>
          <a:xfrm>
            <a:off x="9045535" y="2871265"/>
            <a:ext cx="8439036" cy="7948070"/>
          </a:xfrm>
          <a:prstGeom prst="rect">
            <a:avLst/>
          </a:prstGeom>
          <a:ln w="12700">
            <a:miter lim="400000"/>
          </a:ln>
        </p:spPr>
      </p:pic>
      <p:sp>
        <p:nvSpPr>
          <p:cNvPr id="206" name="Real network —&gt; rewired to obtain an ER network"/>
          <p:cNvSpPr txBox="1"/>
          <p:nvPr/>
        </p:nvSpPr>
        <p:spPr>
          <a:xfrm>
            <a:off x="1096199" y="12241355"/>
            <a:ext cx="6970643" cy="955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Real network —&gt; rewired to obtain an ER network</a:t>
            </a:r>
          </a:p>
        </p:txBody>
      </p:sp>
      <p:sp>
        <p:nvSpPr>
          <p:cNvPr id="207" name="Real network —&gt; degree-preserving rewiring"/>
          <p:cNvSpPr txBox="1"/>
          <p:nvPr/>
        </p:nvSpPr>
        <p:spPr>
          <a:xfrm>
            <a:off x="10760999" y="12241355"/>
            <a:ext cx="6970643" cy="955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Real network —&gt; degree-preserving rewiring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ynthetic networks"/>
          <p:cNvSpPr txBox="1">
            <a:spLocks noGrp="1"/>
          </p:cNvSpPr>
          <p:nvPr>
            <p:ph type="title"/>
          </p:nvPr>
        </p:nvSpPr>
        <p:spPr>
          <a:prstGeom prst="rect">
            <a:avLst/>
          </a:prstGeom>
        </p:spPr>
        <p:txBody>
          <a:bodyPr/>
          <a:lstStyle/>
          <a:p>
            <a:r>
              <a:t>Synthetic networks</a:t>
            </a:r>
          </a:p>
        </p:txBody>
      </p:sp>
      <p:pic>
        <p:nvPicPr>
          <p:cNvPr id="210" name="Image" descr="Image"/>
          <p:cNvPicPr>
            <a:picLocks noChangeAspect="1"/>
          </p:cNvPicPr>
          <p:nvPr/>
        </p:nvPicPr>
        <p:blipFill>
          <a:blip r:embed="rId2"/>
          <a:stretch>
            <a:fillRect/>
          </a:stretch>
        </p:blipFill>
        <p:spPr>
          <a:xfrm>
            <a:off x="5153839" y="2567412"/>
            <a:ext cx="14076322" cy="11130958"/>
          </a:xfrm>
          <a:prstGeom prst="rect">
            <a:avLst/>
          </a:prstGeom>
          <a:ln w="12700">
            <a:miter lim="400000"/>
          </a:ln>
        </p:spPr>
      </p:pic>
      <p:sp>
        <p:nvSpPr>
          <p:cNvPr id="211" name="Average degree"/>
          <p:cNvSpPr txBox="1"/>
          <p:nvPr/>
        </p:nvSpPr>
        <p:spPr>
          <a:xfrm>
            <a:off x="1915644" y="4860786"/>
            <a:ext cx="2862002" cy="523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Average degree</a:t>
            </a:r>
          </a:p>
        </p:txBody>
      </p:sp>
      <p:sp>
        <p:nvSpPr>
          <p:cNvPr id="212" name="Heterogeneity"/>
          <p:cNvSpPr txBox="1"/>
          <p:nvPr/>
        </p:nvSpPr>
        <p:spPr>
          <a:xfrm>
            <a:off x="1976202" y="10413836"/>
            <a:ext cx="2862003" cy="52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Heterogeneity</a:t>
            </a:r>
          </a:p>
        </p:txBody>
      </p:sp>
      <p:sp>
        <p:nvSpPr>
          <p:cNvPr id="213" name="Scale-free exponent"/>
          <p:cNvSpPr txBox="1"/>
          <p:nvPr/>
        </p:nvSpPr>
        <p:spPr>
          <a:xfrm>
            <a:off x="20773240" y="4644886"/>
            <a:ext cx="2862003" cy="955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Scale-free exponent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ontrol robustness"/>
          <p:cNvSpPr txBox="1">
            <a:spLocks noGrp="1"/>
          </p:cNvSpPr>
          <p:nvPr>
            <p:ph type="title"/>
          </p:nvPr>
        </p:nvSpPr>
        <p:spPr>
          <a:prstGeom prst="rect">
            <a:avLst/>
          </a:prstGeom>
        </p:spPr>
        <p:txBody>
          <a:bodyPr/>
          <a:lstStyle/>
          <a:p>
            <a:r>
              <a:t>Control robustness</a:t>
            </a:r>
          </a:p>
        </p:txBody>
      </p:sp>
      <p:pic>
        <p:nvPicPr>
          <p:cNvPr id="216" name="Image" descr="Image"/>
          <p:cNvPicPr>
            <a:picLocks noChangeAspect="1"/>
          </p:cNvPicPr>
          <p:nvPr/>
        </p:nvPicPr>
        <p:blipFill>
          <a:blip r:embed="rId2"/>
          <a:stretch>
            <a:fillRect/>
          </a:stretch>
        </p:blipFill>
        <p:spPr>
          <a:xfrm>
            <a:off x="347526" y="3760318"/>
            <a:ext cx="15584134" cy="8350362"/>
          </a:xfrm>
          <a:prstGeom prst="rect">
            <a:avLst/>
          </a:prstGeom>
          <a:ln w="12700">
            <a:miter lim="400000"/>
          </a:ln>
        </p:spPr>
      </p:pic>
      <p:sp>
        <p:nvSpPr>
          <p:cNvPr id="217" name="I_r: fraction of redundant links…"/>
          <p:cNvSpPr txBox="1"/>
          <p:nvPr/>
        </p:nvSpPr>
        <p:spPr>
          <a:xfrm>
            <a:off x="1553672" y="11936866"/>
            <a:ext cx="6970643" cy="138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800"/>
            </a:pPr>
            <a:r>
              <a:t>I_r: fraction of redundant links</a:t>
            </a:r>
          </a:p>
          <a:p>
            <a:pPr algn="l">
              <a:defRPr sz="2800"/>
            </a:pPr>
            <a:r>
              <a:t>l_o: fraction of ordinary links</a:t>
            </a:r>
          </a:p>
          <a:p>
            <a:pPr algn="l">
              <a:defRPr sz="2800"/>
            </a:pPr>
            <a:r>
              <a:t>l_c: fraction of critical links</a:t>
            </a:r>
          </a:p>
        </p:txBody>
      </p:sp>
      <p:sp>
        <p:nvSpPr>
          <p:cNvPr id="218" name="Critical link…"/>
          <p:cNvSpPr txBox="1"/>
          <p:nvPr/>
        </p:nvSpPr>
        <p:spPr>
          <a:xfrm>
            <a:off x="16642507" y="4696327"/>
            <a:ext cx="8437383" cy="245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30000"/>
              </a:lnSpc>
              <a:defRPr sz="4300" b="1">
                <a:solidFill>
                  <a:srgbClr val="000000"/>
                </a:solidFill>
              </a:defRPr>
            </a:pPr>
            <a:r>
              <a:t>Critical link</a:t>
            </a:r>
          </a:p>
          <a:p>
            <a:pPr algn="l">
              <a:lnSpc>
                <a:spcPct val="130000"/>
              </a:lnSpc>
              <a:defRPr sz="4300" b="1">
                <a:solidFill>
                  <a:srgbClr val="000000"/>
                </a:solidFill>
              </a:defRPr>
            </a:pPr>
            <a:r>
              <a:t>Ordinary link</a:t>
            </a:r>
          </a:p>
          <a:p>
            <a:pPr algn="l">
              <a:lnSpc>
                <a:spcPct val="130000"/>
              </a:lnSpc>
              <a:defRPr sz="4300" b="1">
                <a:solidFill>
                  <a:srgbClr val="000000"/>
                </a:solidFill>
              </a:defRPr>
            </a:pPr>
            <a:r>
              <a:t>Redundant link </a:t>
            </a:r>
          </a:p>
        </p:txBody>
      </p:sp>
      <p:sp>
        <p:nvSpPr>
          <p:cNvPr id="219" name="Link removal’s effect on controllability"/>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t>Link removal’s effect on controllability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ontrol robustness"/>
          <p:cNvSpPr txBox="1">
            <a:spLocks noGrp="1"/>
          </p:cNvSpPr>
          <p:nvPr>
            <p:ph type="title"/>
          </p:nvPr>
        </p:nvSpPr>
        <p:spPr>
          <a:prstGeom prst="rect">
            <a:avLst/>
          </a:prstGeom>
        </p:spPr>
        <p:txBody>
          <a:bodyPr/>
          <a:lstStyle/>
          <a:p>
            <a:r>
              <a:t>Control robustness</a:t>
            </a:r>
          </a:p>
        </p:txBody>
      </p:sp>
      <p:pic>
        <p:nvPicPr>
          <p:cNvPr id="222" name="Image" descr="Image"/>
          <p:cNvPicPr>
            <a:picLocks noChangeAspect="1"/>
          </p:cNvPicPr>
          <p:nvPr/>
        </p:nvPicPr>
        <p:blipFill>
          <a:blip r:embed="rId2"/>
          <a:stretch>
            <a:fillRect/>
          </a:stretch>
        </p:blipFill>
        <p:spPr>
          <a:xfrm>
            <a:off x="4395512" y="3646955"/>
            <a:ext cx="15592976" cy="945910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Evaluation"/>
          <p:cNvSpPr txBox="1">
            <a:spLocks noGrp="1"/>
          </p:cNvSpPr>
          <p:nvPr>
            <p:ph type="title"/>
          </p:nvPr>
        </p:nvSpPr>
        <p:spPr>
          <a:prstGeom prst="rect">
            <a:avLst/>
          </a:prstGeom>
        </p:spPr>
        <p:txBody>
          <a:bodyPr/>
          <a:lstStyle/>
          <a:p>
            <a:r>
              <a:t>Evaluation</a:t>
            </a:r>
          </a:p>
        </p:txBody>
      </p:sp>
      <p:sp>
        <p:nvSpPr>
          <p:cNvPr id="225" name="The proposed method can be applied to any network and can be used to systematically study the relationship between controllability and any graph property, such as degree correlation [3].…"/>
          <p:cNvSpPr txBox="1">
            <a:spLocks noGrp="1"/>
          </p:cNvSpPr>
          <p:nvPr>
            <p:ph type="body" idx="1"/>
          </p:nvPr>
        </p:nvSpPr>
        <p:spPr>
          <a:prstGeom prst="rect">
            <a:avLst/>
          </a:prstGeom>
        </p:spPr>
        <p:txBody>
          <a:bodyPr/>
          <a:lstStyle/>
          <a:p>
            <a:r>
              <a:t>The proposed method can be applied to any network and can be used to systematically study the relationship between controllability and any graph property, such as degree correlation [3].</a:t>
            </a:r>
          </a:p>
          <a:p>
            <a:r>
              <a:t>The authors separate out the contribution of dynamics and focus on how topology affects controllability. The identification of driver nodes completely rely on the adjacency matrix of the original network. The weights and dynamics are neglected.</a:t>
            </a:r>
          </a:p>
          <a:p>
            <a:r>
              <a:t>In practice, we only have access to partial topology.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Extension"/>
          <p:cNvSpPr txBox="1">
            <a:spLocks noGrp="1"/>
          </p:cNvSpPr>
          <p:nvPr>
            <p:ph type="title"/>
          </p:nvPr>
        </p:nvSpPr>
        <p:spPr>
          <a:prstGeom prst="rect">
            <a:avLst/>
          </a:prstGeom>
        </p:spPr>
        <p:txBody>
          <a:bodyPr/>
          <a:lstStyle/>
          <a:p>
            <a:r>
              <a:t>Extension</a:t>
            </a:r>
          </a:p>
        </p:txBody>
      </p:sp>
      <p:graphicFrame>
        <p:nvGraphicFramePr>
          <p:cNvPr id="228" name="Table 1"/>
          <p:cNvGraphicFramePr/>
          <p:nvPr/>
        </p:nvGraphicFramePr>
        <p:xfrm>
          <a:off x="1235256" y="4094481"/>
          <a:ext cx="10991211" cy="7956637"/>
        </p:xfrm>
        <a:graphic>
          <a:graphicData uri="http://schemas.openxmlformats.org/drawingml/2006/table">
            <a:tbl>
              <a:tblPr firstRow="1">
                <a:tableStyleId>{4C3C2611-4C71-4FC5-86AE-919BDF0F9419}</a:tableStyleId>
              </a:tblPr>
              <a:tblGrid>
                <a:gridCol w="2195702">
                  <a:extLst>
                    <a:ext uri="{9D8B030D-6E8A-4147-A177-3AD203B41FA5}">
                      <a16:colId xmlns:a16="http://schemas.microsoft.com/office/drawing/2014/main" val="20000"/>
                    </a:ext>
                  </a:extLst>
                </a:gridCol>
                <a:gridCol w="2195702">
                  <a:extLst>
                    <a:ext uri="{9D8B030D-6E8A-4147-A177-3AD203B41FA5}">
                      <a16:colId xmlns:a16="http://schemas.microsoft.com/office/drawing/2014/main" val="20001"/>
                    </a:ext>
                  </a:extLst>
                </a:gridCol>
                <a:gridCol w="2195702">
                  <a:extLst>
                    <a:ext uri="{9D8B030D-6E8A-4147-A177-3AD203B41FA5}">
                      <a16:colId xmlns:a16="http://schemas.microsoft.com/office/drawing/2014/main" val="20002"/>
                    </a:ext>
                  </a:extLst>
                </a:gridCol>
                <a:gridCol w="2195702">
                  <a:extLst>
                    <a:ext uri="{9D8B030D-6E8A-4147-A177-3AD203B41FA5}">
                      <a16:colId xmlns:a16="http://schemas.microsoft.com/office/drawing/2014/main" val="20003"/>
                    </a:ext>
                  </a:extLst>
                </a:gridCol>
                <a:gridCol w="2195702">
                  <a:extLst>
                    <a:ext uri="{9D8B030D-6E8A-4147-A177-3AD203B41FA5}">
                      <a16:colId xmlns:a16="http://schemas.microsoft.com/office/drawing/2014/main" val="20004"/>
                    </a:ext>
                  </a:extLst>
                </a:gridCol>
              </a:tblGrid>
              <a:tr h="1134848">
                <a:tc>
                  <a:txBody>
                    <a:bodyPr/>
                    <a:lstStyle/>
                    <a:p>
                      <a:pPr defTabSz="914400">
                        <a:tabLst>
                          <a:tab pos="1663700" algn="l"/>
                        </a:tabLst>
                        <a:defRPr b="0"/>
                      </a:pPr>
                      <a:r>
                        <a:rPr sz="3200" b="1"/>
                        <a:t>Network</a:t>
                      </a:r>
                    </a:p>
                  </a:txBody>
                  <a:tcPr marL="50800" marR="50800" marT="50800" marB="50800" anchor="ctr" horzOverflow="overflow"/>
                </a:tc>
                <a:tc>
                  <a:txBody>
                    <a:bodyPr/>
                    <a:lstStyle/>
                    <a:p>
                      <a:pPr defTabSz="914400">
                        <a:tabLst>
                          <a:tab pos="1663700" algn="l"/>
                        </a:tabLst>
                        <a:defRPr b="0"/>
                      </a:pPr>
                      <a:r>
                        <a:rPr sz="3200" b="1"/>
                        <a:t>N</a:t>
                      </a:r>
                    </a:p>
                  </a:txBody>
                  <a:tcPr marL="50800" marR="50800" marT="50800" marB="50800" anchor="ctr" horzOverflow="overflow"/>
                </a:tc>
                <a:tc>
                  <a:txBody>
                    <a:bodyPr/>
                    <a:lstStyle/>
                    <a:p>
                      <a:pPr defTabSz="914400">
                        <a:tabLst>
                          <a:tab pos="1663700" algn="l"/>
                        </a:tabLst>
                        <a:defRPr b="0"/>
                      </a:pPr>
                      <a:r>
                        <a:rPr sz="3200" b="1"/>
                        <a:t>L</a:t>
                      </a:r>
                    </a:p>
                  </a:txBody>
                  <a:tcPr marL="50800" marR="50800" marT="50800" marB="50800" anchor="ctr" horzOverflow="overflow"/>
                </a:tc>
                <a:tc>
                  <a:txBody>
                    <a:bodyPr/>
                    <a:lstStyle/>
                    <a:p>
                      <a:pPr defTabSz="914400">
                        <a:tabLst>
                          <a:tab pos="1663700" algn="l"/>
                        </a:tabLst>
                        <a:defRPr b="0"/>
                      </a:pPr>
                      <a:r>
                        <a:rPr sz="3200" b="1"/>
                        <a:t>&lt;k&gt;</a:t>
                      </a:r>
                    </a:p>
                  </a:txBody>
                  <a:tcPr marL="50800" marR="50800" marT="50800" marB="50800" anchor="ctr" horzOverflow="overflow"/>
                </a:tc>
                <a:tc>
                  <a:txBody>
                    <a:bodyPr/>
                    <a:lstStyle/>
                    <a:p>
                      <a:pPr defTabSz="914400">
                        <a:tabLst>
                          <a:tab pos="1663700" algn="l"/>
                        </a:tabLst>
                        <a:defRPr b="0"/>
                      </a:pPr>
                      <a:r>
                        <a:rPr sz="3200" b="1"/>
                        <a:t>n_D</a:t>
                      </a:r>
                    </a:p>
                  </a:txBody>
                  <a:tcPr marL="50800" marR="50800" marT="50800" marB="50800" anchor="ctr" horzOverflow="overflow"/>
                </a:tc>
                <a:extLst>
                  <a:ext uri="{0D108BD9-81ED-4DB2-BD59-A6C34878D82A}">
                    <a16:rowId xmlns:a16="http://schemas.microsoft.com/office/drawing/2014/main" val="10000"/>
                  </a:ext>
                </a:extLst>
              </a:tr>
              <a:tr h="1134848">
                <a:tc>
                  <a:txBody>
                    <a:bodyPr/>
                    <a:lstStyle/>
                    <a:p>
                      <a:pPr defTabSz="914400"/>
                      <a:r>
                        <a:rPr sz="3200"/>
                        <a:t>N1</a:t>
                      </a:r>
                    </a:p>
                  </a:txBody>
                  <a:tcPr marL="50800" marR="50800" marT="50800" marB="50800" anchor="ctr" horzOverflow="overflow"/>
                </a:tc>
                <a:tc>
                  <a:txBody>
                    <a:bodyPr/>
                    <a:lstStyle/>
                    <a:p>
                      <a:pPr defTabSz="914400"/>
                      <a:r>
                        <a:rPr sz="3200"/>
                        <a:t>20</a:t>
                      </a:r>
                    </a:p>
                  </a:txBody>
                  <a:tcPr marL="50800" marR="50800" marT="50800" marB="50800" anchor="ctr" horzOverflow="overflow"/>
                </a:tc>
                <a:tc>
                  <a:txBody>
                    <a:bodyPr/>
                    <a:lstStyle/>
                    <a:p>
                      <a:pPr defTabSz="914400"/>
                      <a:r>
                        <a:rPr sz="3200"/>
                        <a:t>21</a:t>
                      </a:r>
                    </a:p>
                  </a:txBody>
                  <a:tcPr marL="50800" marR="50800" marT="50800" marB="50800" anchor="ctr" horzOverflow="overflow"/>
                </a:tc>
                <a:tc>
                  <a:txBody>
                    <a:bodyPr/>
                    <a:lstStyle/>
                    <a:p>
                      <a:pPr defTabSz="914400"/>
                      <a:r>
                        <a:rPr sz="3200"/>
                        <a:t>5.8</a:t>
                      </a:r>
                    </a:p>
                  </a:txBody>
                  <a:tcPr marL="50800" marR="50800" marT="50800" marB="50800" anchor="ctr" horzOverflow="overflow"/>
                </a:tc>
                <a:tc>
                  <a:txBody>
                    <a:bodyPr/>
                    <a:lstStyle/>
                    <a:p>
                      <a:pPr defTabSz="914400"/>
                      <a:r>
                        <a:rPr sz="3200"/>
                        <a:t>0.35</a:t>
                      </a:r>
                    </a:p>
                  </a:txBody>
                  <a:tcPr marL="50800" marR="50800" marT="50800" marB="50800" anchor="ctr" horzOverflow="overflow"/>
                </a:tc>
                <a:extLst>
                  <a:ext uri="{0D108BD9-81ED-4DB2-BD59-A6C34878D82A}">
                    <a16:rowId xmlns:a16="http://schemas.microsoft.com/office/drawing/2014/main" val="10001"/>
                  </a:ext>
                </a:extLst>
              </a:tr>
              <a:tr h="1134848">
                <a:tc>
                  <a:txBody>
                    <a:bodyPr/>
                    <a:lstStyle/>
                    <a:p>
                      <a:pPr defTabSz="914400"/>
                      <a:r>
                        <a:rPr sz="3200"/>
                        <a:t>N2</a:t>
                      </a:r>
                    </a:p>
                  </a:txBody>
                  <a:tcPr marL="50800" marR="50800" marT="50800" marB="50800" anchor="ctr" horzOverflow="overflow"/>
                </a:tc>
                <a:tc>
                  <a:txBody>
                    <a:bodyPr/>
                    <a:lstStyle/>
                    <a:p>
                      <a:pPr defTabSz="914400"/>
                      <a:r>
                        <a:rPr sz="3200"/>
                        <a:t>200</a:t>
                      </a:r>
                    </a:p>
                  </a:txBody>
                  <a:tcPr marL="50800" marR="50800" marT="50800" marB="50800" anchor="ctr" horzOverflow="overflow"/>
                </a:tc>
                <a:tc>
                  <a:txBody>
                    <a:bodyPr/>
                    <a:lstStyle/>
                    <a:p>
                      <a:pPr defTabSz="914400"/>
                      <a:r>
                        <a:rPr sz="3200"/>
                        <a:t>291</a:t>
                      </a:r>
                    </a:p>
                  </a:txBody>
                  <a:tcPr marL="50800" marR="50800" marT="50800" marB="50800" anchor="ctr" horzOverflow="overflow"/>
                </a:tc>
                <a:tc>
                  <a:txBody>
                    <a:bodyPr/>
                    <a:lstStyle/>
                    <a:p>
                      <a:pPr defTabSz="914400"/>
                      <a:r>
                        <a:rPr sz="3200"/>
                        <a:t>51.205</a:t>
                      </a:r>
                    </a:p>
                  </a:txBody>
                  <a:tcPr marL="50800" marR="50800" marT="50800" marB="50800" anchor="ctr" horzOverflow="overflow"/>
                </a:tc>
                <a:tc>
                  <a:txBody>
                    <a:bodyPr/>
                    <a:lstStyle/>
                    <a:p>
                      <a:pPr defTabSz="914400"/>
                      <a:r>
                        <a:rPr sz="3200"/>
                        <a:t>0.405</a:t>
                      </a:r>
                    </a:p>
                  </a:txBody>
                  <a:tcPr marL="50800" marR="50800" marT="50800" marB="50800" anchor="ctr" horzOverflow="overflow"/>
                </a:tc>
                <a:extLst>
                  <a:ext uri="{0D108BD9-81ED-4DB2-BD59-A6C34878D82A}">
                    <a16:rowId xmlns:a16="http://schemas.microsoft.com/office/drawing/2014/main" val="10002"/>
                  </a:ext>
                </a:extLst>
              </a:tr>
              <a:tr h="1134848">
                <a:tc>
                  <a:txBody>
                    <a:bodyPr/>
                    <a:lstStyle/>
                    <a:p>
                      <a:pPr defTabSz="914400"/>
                      <a:r>
                        <a:rPr sz="3200"/>
                        <a:t>N3</a:t>
                      </a:r>
                    </a:p>
                  </a:txBody>
                  <a:tcPr marL="50800" marR="50800" marT="50800" marB="50800" anchor="ctr" horzOverflow="overflow"/>
                </a:tc>
                <a:tc>
                  <a:txBody>
                    <a:bodyPr/>
                    <a:lstStyle/>
                    <a:p>
                      <a:pPr defTabSz="914400"/>
                      <a:r>
                        <a:rPr sz="3200"/>
                        <a:t>500</a:t>
                      </a:r>
                    </a:p>
                  </a:txBody>
                  <a:tcPr marL="50800" marR="50800" marT="50800" marB="50800" anchor="ctr" horzOverflow="overflow"/>
                </a:tc>
                <a:tc>
                  <a:txBody>
                    <a:bodyPr/>
                    <a:lstStyle/>
                    <a:p>
                      <a:pPr defTabSz="914400"/>
                      <a:r>
                        <a:rPr sz="3200"/>
                        <a:t>751</a:t>
                      </a:r>
                    </a:p>
                  </a:txBody>
                  <a:tcPr marL="50800" marR="50800" marT="50800" marB="50800" anchor="ctr" horzOverflow="overflow"/>
                </a:tc>
                <a:tc>
                  <a:txBody>
                    <a:bodyPr/>
                    <a:lstStyle/>
                    <a:p>
                      <a:pPr defTabSz="914400"/>
                      <a:r>
                        <a:rPr sz="3200"/>
                        <a:t>126.252</a:t>
                      </a:r>
                    </a:p>
                  </a:txBody>
                  <a:tcPr marL="50800" marR="50800" marT="50800" marB="50800" anchor="ctr" horzOverflow="overflow"/>
                </a:tc>
                <a:tc>
                  <a:txBody>
                    <a:bodyPr/>
                    <a:lstStyle/>
                    <a:p>
                      <a:pPr defTabSz="914400"/>
                      <a:r>
                        <a:rPr sz="3200"/>
                        <a:t>0.392</a:t>
                      </a:r>
                    </a:p>
                  </a:txBody>
                  <a:tcPr marL="50800" marR="50800" marT="50800" marB="50800" anchor="ctr" horzOverflow="overflow"/>
                </a:tc>
                <a:extLst>
                  <a:ext uri="{0D108BD9-81ED-4DB2-BD59-A6C34878D82A}">
                    <a16:rowId xmlns:a16="http://schemas.microsoft.com/office/drawing/2014/main" val="10003"/>
                  </a:ext>
                </a:extLst>
              </a:tr>
              <a:tr h="1134848">
                <a:tc>
                  <a:txBody>
                    <a:bodyPr/>
                    <a:lstStyle/>
                    <a:p>
                      <a:pPr defTabSz="914400"/>
                      <a:r>
                        <a:rPr sz="3200"/>
                        <a:t>N4</a:t>
                      </a:r>
                    </a:p>
                  </a:txBody>
                  <a:tcPr marL="50800" marR="50800" marT="50800" marB="50800" anchor="ctr" horzOverflow="overflow"/>
                </a:tc>
                <a:tc>
                  <a:txBody>
                    <a:bodyPr/>
                    <a:lstStyle/>
                    <a:p>
                      <a:pPr defTabSz="914400"/>
                      <a:r>
                        <a:rPr sz="3200"/>
                        <a:t>20</a:t>
                      </a:r>
                    </a:p>
                  </a:txBody>
                  <a:tcPr marL="50800" marR="50800" marT="50800" marB="50800" anchor="ctr" horzOverflow="overflow"/>
                </a:tc>
                <a:tc>
                  <a:txBody>
                    <a:bodyPr/>
                    <a:lstStyle/>
                    <a:p>
                      <a:pPr defTabSz="914400"/>
                      <a:r>
                        <a:rPr sz="3200"/>
                        <a:t>47</a:t>
                      </a:r>
                    </a:p>
                  </a:txBody>
                  <a:tcPr marL="50800" marR="50800" marT="50800" marB="50800" anchor="ctr" horzOverflow="overflow"/>
                </a:tc>
                <a:tc>
                  <a:txBody>
                    <a:bodyPr/>
                    <a:lstStyle/>
                    <a:p>
                      <a:pPr defTabSz="914400"/>
                      <a:r>
                        <a:rPr sz="3200"/>
                        <a:t>7.1</a:t>
                      </a:r>
                    </a:p>
                  </a:txBody>
                  <a:tcPr marL="50800" marR="50800" marT="50800" marB="50800" anchor="ctr" horzOverflow="overflow"/>
                </a:tc>
                <a:tc>
                  <a:txBody>
                    <a:bodyPr/>
                    <a:lstStyle/>
                    <a:p>
                      <a:pPr defTabSz="914400"/>
                      <a:r>
                        <a:rPr sz="3200"/>
                        <a:t>0.7</a:t>
                      </a:r>
                    </a:p>
                  </a:txBody>
                  <a:tcPr marL="50800" marR="50800" marT="50800" marB="50800" anchor="ctr" horzOverflow="overflow"/>
                </a:tc>
                <a:extLst>
                  <a:ext uri="{0D108BD9-81ED-4DB2-BD59-A6C34878D82A}">
                    <a16:rowId xmlns:a16="http://schemas.microsoft.com/office/drawing/2014/main" val="10004"/>
                  </a:ext>
                </a:extLst>
              </a:tr>
              <a:tr h="1134848">
                <a:tc>
                  <a:txBody>
                    <a:bodyPr/>
                    <a:lstStyle/>
                    <a:p>
                      <a:pPr defTabSz="914400"/>
                      <a:r>
                        <a:rPr sz="3200"/>
                        <a:t>N5</a:t>
                      </a:r>
                    </a:p>
                  </a:txBody>
                  <a:tcPr marL="50800" marR="50800" marT="50800" marB="50800" anchor="ctr" horzOverflow="overflow"/>
                </a:tc>
                <a:tc>
                  <a:txBody>
                    <a:bodyPr/>
                    <a:lstStyle/>
                    <a:p>
                      <a:pPr defTabSz="914400"/>
                      <a:r>
                        <a:rPr sz="3200"/>
                        <a:t>200</a:t>
                      </a:r>
                    </a:p>
                  </a:txBody>
                  <a:tcPr marL="50800" marR="50800" marT="50800" marB="50800" anchor="ctr" horzOverflow="overflow"/>
                </a:tc>
                <a:tc>
                  <a:txBody>
                    <a:bodyPr/>
                    <a:lstStyle/>
                    <a:p>
                      <a:pPr defTabSz="914400"/>
                      <a:r>
                        <a:rPr sz="3200"/>
                        <a:t>425</a:t>
                      </a:r>
                    </a:p>
                  </a:txBody>
                  <a:tcPr marL="50800" marR="50800" marT="50800" marB="50800" anchor="ctr" horzOverflow="overflow"/>
                </a:tc>
                <a:tc>
                  <a:txBody>
                    <a:bodyPr/>
                    <a:lstStyle/>
                    <a:p>
                      <a:pPr defTabSz="914400"/>
                      <a:r>
                        <a:rPr sz="3200"/>
                        <a:t>51.875</a:t>
                      </a:r>
                    </a:p>
                  </a:txBody>
                  <a:tcPr marL="50800" marR="50800" marT="50800" marB="50800" anchor="ctr" horzOverflow="overflow"/>
                </a:tc>
                <a:tc>
                  <a:txBody>
                    <a:bodyPr/>
                    <a:lstStyle/>
                    <a:p>
                      <a:pPr defTabSz="914400"/>
                      <a:r>
                        <a:rPr sz="3200"/>
                        <a:t>0.865</a:t>
                      </a:r>
                    </a:p>
                  </a:txBody>
                  <a:tcPr marL="50800" marR="50800" marT="50800" marB="50800" anchor="ctr" horzOverflow="overflow"/>
                </a:tc>
                <a:extLst>
                  <a:ext uri="{0D108BD9-81ED-4DB2-BD59-A6C34878D82A}">
                    <a16:rowId xmlns:a16="http://schemas.microsoft.com/office/drawing/2014/main" val="10005"/>
                  </a:ext>
                </a:extLst>
              </a:tr>
              <a:tr h="1134848">
                <a:tc>
                  <a:txBody>
                    <a:bodyPr/>
                    <a:lstStyle/>
                    <a:p>
                      <a:pPr defTabSz="914400"/>
                      <a:r>
                        <a:rPr sz="3200"/>
                        <a:t>N6</a:t>
                      </a:r>
                    </a:p>
                  </a:txBody>
                  <a:tcPr marL="50800" marR="50800" marT="50800" marB="50800" anchor="ctr" horzOverflow="overflow"/>
                </a:tc>
                <a:tc>
                  <a:txBody>
                    <a:bodyPr/>
                    <a:lstStyle/>
                    <a:p>
                      <a:pPr defTabSz="914400"/>
                      <a:r>
                        <a:rPr sz="3200"/>
                        <a:t>500</a:t>
                      </a:r>
                    </a:p>
                  </a:txBody>
                  <a:tcPr marL="50800" marR="50800" marT="50800" marB="50800" anchor="ctr" horzOverflow="overflow"/>
                </a:tc>
                <a:tc>
                  <a:txBody>
                    <a:bodyPr/>
                    <a:lstStyle/>
                    <a:p>
                      <a:pPr defTabSz="914400"/>
                      <a:r>
                        <a:rPr sz="3200"/>
                        <a:t>1098</a:t>
                      </a:r>
                    </a:p>
                  </a:txBody>
                  <a:tcPr marL="50800" marR="50800" marT="50800" marB="50800" anchor="ctr" horzOverflow="overflow"/>
                </a:tc>
                <a:tc>
                  <a:txBody>
                    <a:bodyPr/>
                    <a:lstStyle/>
                    <a:p>
                      <a:pPr defTabSz="914400"/>
                      <a:r>
                        <a:rPr sz="3200"/>
                        <a:t>126.946</a:t>
                      </a:r>
                    </a:p>
                  </a:txBody>
                  <a:tcPr marL="50800" marR="50800" marT="50800" marB="50800" anchor="ctr" horzOverflow="overflow"/>
                </a:tc>
                <a:tc>
                  <a:txBody>
                    <a:bodyPr/>
                    <a:lstStyle/>
                    <a:p>
                      <a:pPr defTabSz="914400"/>
                      <a:r>
                        <a:rPr sz="3200"/>
                        <a:t>0.828</a:t>
                      </a:r>
                    </a:p>
                  </a:txBody>
                  <a:tcPr marL="50800" marR="50800" marT="50800" marB="50800" anchor="ctr" horzOverflow="overflow"/>
                </a:tc>
                <a:extLst>
                  <a:ext uri="{0D108BD9-81ED-4DB2-BD59-A6C34878D82A}">
                    <a16:rowId xmlns:a16="http://schemas.microsoft.com/office/drawing/2014/main" val="10006"/>
                  </a:ext>
                </a:extLst>
              </a:tr>
            </a:tbl>
          </a:graphicData>
        </a:graphic>
      </p:graphicFrame>
      <p:sp>
        <p:nvSpPr>
          <p:cNvPr id="229" name="Can we estimate the fraction of driver nodes using partial topology?"/>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792479">
              <a:defRPr sz="5280" b="1">
                <a:solidFill>
                  <a:srgbClr val="000000"/>
                </a:solidFill>
              </a:defRPr>
            </a:lvl1pPr>
          </a:lstStyle>
          <a:p>
            <a:r>
              <a:t>Can we estimate the fraction of driver nodes using partial topology?</a:t>
            </a:r>
          </a:p>
        </p:txBody>
      </p:sp>
      <p:sp>
        <p:nvSpPr>
          <p:cNvPr id="230" name="N1 - N3: ER…"/>
          <p:cNvSpPr txBox="1"/>
          <p:nvPr/>
        </p:nvSpPr>
        <p:spPr>
          <a:xfrm>
            <a:off x="1249994" y="12663052"/>
            <a:ext cx="2660295" cy="829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t>N1 - N3: ER</a:t>
            </a:r>
          </a:p>
          <a:p>
            <a:pPr algn="l"/>
            <a:r>
              <a:t>N4 - N6: scale free</a:t>
            </a:r>
          </a:p>
        </p:txBody>
      </p:sp>
      <p:sp>
        <p:nvSpPr>
          <p:cNvPr id="231" name="Hypothesis: If the subgraph preserves the degree distribution, the fraction of driver nodes in the subgraph approximates the original fraction."/>
          <p:cNvSpPr txBox="1"/>
          <p:nvPr/>
        </p:nvSpPr>
        <p:spPr>
          <a:xfrm>
            <a:off x="13143259" y="6024599"/>
            <a:ext cx="10756517" cy="408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130000"/>
              </a:lnSpc>
              <a:defRPr sz="4300">
                <a:solidFill>
                  <a:srgbClr val="000000"/>
                </a:solidFill>
              </a:defRPr>
            </a:lvl1pPr>
          </a:lstStyle>
          <a:p>
            <a:r>
              <a:t>Hypothesis: If the subgraph preserves the degree distribution, the fraction of driver nodes in the subgraph approximates the original fraction.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artial topology"/>
          <p:cNvSpPr txBox="1">
            <a:spLocks noGrp="1"/>
          </p:cNvSpPr>
          <p:nvPr>
            <p:ph type="title"/>
          </p:nvPr>
        </p:nvSpPr>
        <p:spPr>
          <a:prstGeom prst="rect">
            <a:avLst/>
          </a:prstGeom>
        </p:spPr>
        <p:txBody>
          <a:bodyPr/>
          <a:lstStyle/>
          <a:p>
            <a:r>
              <a:t>Partial topology</a:t>
            </a:r>
          </a:p>
        </p:txBody>
      </p:sp>
      <p:graphicFrame>
        <p:nvGraphicFramePr>
          <p:cNvPr id="234" name="Table 1"/>
          <p:cNvGraphicFramePr/>
          <p:nvPr/>
        </p:nvGraphicFramePr>
        <p:xfrm>
          <a:off x="1323845" y="3695832"/>
          <a:ext cx="10985501" cy="8256012"/>
        </p:xfrm>
        <a:graphic>
          <a:graphicData uri="http://schemas.openxmlformats.org/drawingml/2006/table">
            <a:tbl>
              <a:tblPr>
                <a:tableStyleId>{4C3C2611-4C71-4FC5-86AE-919BDF0F9419}</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1030413">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pPr>
                      <a:r>
                        <a:rPr sz="3200" b="1"/>
                        <a:t>Sampling ratio</a:t>
                      </a: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extLst>
                  <a:ext uri="{0D108BD9-81ED-4DB2-BD59-A6C34878D82A}">
                    <a16:rowId xmlns:a16="http://schemas.microsoft.com/office/drawing/2014/main" val="10000"/>
                  </a:ext>
                </a:extLst>
              </a:tr>
              <a:tr h="1030413">
                <a:tc>
                  <a:txBody>
                    <a:bodyPr/>
                    <a:lstStyle/>
                    <a:p>
                      <a:pPr defTabSz="914400">
                        <a:tabLst>
                          <a:tab pos="1663700" algn="l"/>
                        </a:tabLst>
                      </a:pPr>
                      <a:r>
                        <a:rPr sz="3200" b="1"/>
                        <a:t>Network</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0.2</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0.4</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0.6</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0.8</a:t>
                      </a:r>
                    </a:p>
                  </a:txBody>
                  <a:tcPr marL="50800" marR="50800" marT="50800" marB="50800" anchor="ctr" horzOverflow="overflow">
                    <a:lnB w="38100">
                      <a:solidFill>
                        <a:srgbClr val="000000"/>
                      </a:solidFill>
                      <a:miter lim="400000"/>
                    </a:lnB>
                  </a:tcPr>
                </a:tc>
                <a:extLst>
                  <a:ext uri="{0D108BD9-81ED-4DB2-BD59-A6C34878D82A}">
                    <a16:rowId xmlns:a16="http://schemas.microsoft.com/office/drawing/2014/main" val="10001"/>
                  </a:ext>
                </a:extLst>
              </a:tr>
              <a:tr h="1030413">
                <a:tc>
                  <a:txBody>
                    <a:bodyPr/>
                    <a:lstStyle/>
                    <a:p>
                      <a:pPr defTabSz="914400"/>
                      <a:r>
                        <a:rPr sz="3200"/>
                        <a:t>N1</a:t>
                      </a:r>
                    </a:p>
                  </a:txBody>
                  <a:tcPr marL="50800" marR="50800" marT="50800" marB="50800" anchor="ctr" horzOverflow="overflow">
                    <a:lnT w="38100">
                      <a:solidFill>
                        <a:srgbClr val="000000"/>
                      </a:solidFill>
                      <a:miter lim="400000"/>
                    </a:lnT>
                  </a:tcPr>
                </a:tc>
                <a:tc>
                  <a:txBody>
                    <a:bodyPr/>
                    <a:lstStyle/>
                    <a:p>
                      <a:pPr defTabSz="914400"/>
                      <a:r>
                        <a:rPr sz="3200"/>
                        <a:t>1.143</a:t>
                      </a:r>
                    </a:p>
                  </a:txBody>
                  <a:tcPr marL="50800" marR="50800" marT="50800" marB="50800" anchor="ctr" horzOverflow="overflow">
                    <a:lnT w="38100">
                      <a:solidFill>
                        <a:srgbClr val="000000"/>
                      </a:solidFill>
                      <a:miter lim="400000"/>
                    </a:lnT>
                  </a:tcPr>
                </a:tc>
                <a:tc>
                  <a:txBody>
                    <a:bodyPr/>
                    <a:lstStyle/>
                    <a:p>
                      <a:pPr defTabSz="914400"/>
                      <a:r>
                        <a:rPr sz="3200"/>
                        <a:t>0.429</a:t>
                      </a:r>
                    </a:p>
                  </a:txBody>
                  <a:tcPr marL="50800" marR="50800" marT="50800" marB="50800" anchor="ctr" horzOverflow="overflow">
                    <a:lnT w="38100">
                      <a:solidFill>
                        <a:srgbClr val="000000"/>
                      </a:solidFill>
                      <a:miter lim="400000"/>
                    </a:lnT>
                  </a:tcPr>
                </a:tc>
                <a:tc>
                  <a:txBody>
                    <a:bodyPr/>
                    <a:lstStyle/>
                    <a:p>
                      <a:pPr defTabSz="914400"/>
                      <a:r>
                        <a:rPr sz="3200"/>
                        <a:t>0.190</a:t>
                      </a:r>
                    </a:p>
                  </a:txBody>
                  <a:tcPr marL="50800" marR="50800" marT="50800" marB="50800" anchor="ctr" horzOverflow="overflow">
                    <a:lnT w="38100">
                      <a:solidFill>
                        <a:srgbClr val="000000"/>
                      </a:solidFill>
                      <a:miter lim="400000"/>
                    </a:lnT>
                  </a:tcPr>
                </a:tc>
                <a:tc>
                  <a:txBody>
                    <a:bodyPr/>
                    <a:lstStyle/>
                    <a:p>
                      <a:pPr defTabSz="914400"/>
                      <a:r>
                        <a:rPr sz="3200"/>
                        <a:t>0.071</a:t>
                      </a:r>
                    </a:p>
                  </a:txBody>
                  <a:tcPr marL="50800" marR="50800" marT="50800" marB="50800" anchor="ctr" horzOverflow="overflow">
                    <a:lnT w="38100">
                      <a:solidFill>
                        <a:srgbClr val="000000"/>
                      </a:solidFill>
                      <a:miter lim="400000"/>
                    </a:lnT>
                  </a:tcPr>
                </a:tc>
                <a:extLst>
                  <a:ext uri="{0D108BD9-81ED-4DB2-BD59-A6C34878D82A}">
                    <a16:rowId xmlns:a16="http://schemas.microsoft.com/office/drawing/2014/main" val="10002"/>
                  </a:ext>
                </a:extLst>
              </a:tr>
              <a:tr h="1030413">
                <a:tc>
                  <a:txBody>
                    <a:bodyPr/>
                    <a:lstStyle/>
                    <a:p>
                      <a:pPr defTabSz="914400"/>
                      <a:r>
                        <a:rPr sz="3200"/>
                        <a:t>N2</a:t>
                      </a:r>
                    </a:p>
                  </a:txBody>
                  <a:tcPr marL="50800" marR="50800" marT="50800" marB="50800" anchor="ctr" horzOverflow="overflow"/>
                </a:tc>
                <a:tc>
                  <a:txBody>
                    <a:bodyPr/>
                    <a:lstStyle/>
                    <a:p>
                      <a:pPr defTabSz="914400"/>
                      <a:r>
                        <a:rPr sz="3200"/>
                        <a:t>0.543</a:t>
                      </a:r>
                    </a:p>
                  </a:txBody>
                  <a:tcPr marL="50800" marR="50800" marT="50800" marB="50800" anchor="ctr" horzOverflow="overflow"/>
                </a:tc>
                <a:tc>
                  <a:txBody>
                    <a:bodyPr/>
                    <a:lstStyle/>
                    <a:p>
                      <a:pPr defTabSz="914400"/>
                      <a:r>
                        <a:rPr sz="3200"/>
                        <a:t>0.327</a:t>
                      </a:r>
                    </a:p>
                  </a:txBody>
                  <a:tcPr marL="50800" marR="50800" marT="50800" marB="50800" anchor="ctr" horzOverflow="overflow"/>
                </a:tc>
                <a:tc>
                  <a:txBody>
                    <a:bodyPr/>
                    <a:lstStyle/>
                    <a:p>
                      <a:pPr defTabSz="914400"/>
                      <a:r>
                        <a:rPr sz="3200"/>
                        <a:t>0.111</a:t>
                      </a:r>
                    </a:p>
                  </a:txBody>
                  <a:tcPr marL="50800" marR="50800" marT="50800" marB="50800" anchor="ctr" horzOverflow="overflow"/>
                </a:tc>
                <a:tc>
                  <a:txBody>
                    <a:bodyPr/>
                    <a:lstStyle/>
                    <a:p>
                      <a:pPr defTabSz="914400"/>
                      <a:r>
                        <a:rPr sz="3200"/>
                        <a:t>0.065</a:t>
                      </a:r>
                    </a:p>
                  </a:txBody>
                  <a:tcPr marL="50800" marR="50800" marT="50800" marB="50800" anchor="ctr" horzOverflow="overflow"/>
                </a:tc>
                <a:extLst>
                  <a:ext uri="{0D108BD9-81ED-4DB2-BD59-A6C34878D82A}">
                    <a16:rowId xmlns:a16="http://schemas.microsoft.com/office/drawing/2014/main" val="10003"/>
                  </a:ext>
                </a:extLst>
              </a:tr>
              <a:tr h="1030413">
                <a:tc>
                  <a:txBody>
                    <a:bodyPr/>
                    <a:lstStyle/>
                    <a:p>
                      <a:pPr defTabSz="914400"/>
                      <a:r>
                        <a:rPr sz="3200"/>
                        <a:t>N3</a:t>
                      </a:r>
                    </a:p>
                  </a:txBody>
                  <a:tcPr marL="50800" marR="50800" marT="50800" marB="50800" anchor="ctr" horzOverflow="overflow"/>
                </a:tc>
                <a:tc>
                  <a:txBody>
                    <a:bodyPr/>
                    <a:lstStyle/>
                    <a:p>
                      <a:pPr defTabSz="914400"/>
                      <a:r>
                        <a:rPr sz="3200"/>
                        <a:t>0.607</a:t>
                      </a:r>
                    </a:p>
                  </a:txBody>
                  <a:tcPr marL="50800" marR="50800" marT="50800" marB="50800" anchor="ctr" horzOverflow="overflow"/>
                </a:tc>
                <a:tc>
                  <a:txBody>
                    <a:bodyPr/>
                    <a:lstStyle/>
                    <a:p>
                      <a:pPr defTabSz="914400"/>
                      <a:r>
                        <a:rPr sz="3200"/>
                        <a:t>0.314</a:t>
                      </a:r>
                    </a:p>
                  </a:txBody>
                  <a:tcPr marL="50800" marR="50800" marT="50800" marB="50800" anchor="ctr" horzOverflow="overflow"/>
                </a:tc>
                <a:tc>
                  <a:txBody>
                    <a:bodyPr/>
                    <a:lstStyle/>
                    <a:p>
                      <a:pPr defTabSz="914400"/>
                      <a:r>
                        <a:rPr sz="3200"/>
                        <a:t>0.122</a:t>
                      </a:r>
                    </a:p>
                  </a:txBody>
                  <a:tcPr marL="50800" marR="50800" marT="50800" marB="50800" anchor="ctr" horzOverflow="overflow"/>
                </a:tc>
                <a:tc>
                  <a:txBody>
                    <a:bodyPr/>
                    <a:lstStyle/>
                    <a:p>
                      <a:pPr defTabSz="914400"/>
                      <a:r>
                        <a:rPr sz="3200"/>
                        <a:t>0.020</a:t>
                      </a:r>
                    </a:p>
                  </a:txBody>
                  <a:tcPr marL="50800" marR="50800" marT="50800" marB="50800" anchor="ctr" horzOverflow="overflow"/>
                </a:tc>
                <a:extLst>
                  <a:ext uri="{0D108BD9-81ED-4DB2-BD59-A6C34878D82A}">
                    <a16:rowId xmlns:a16="http://schemas.microsoft.com/office/drawing/2014/main" val="10004"/>
                  </a:ext>
                </a:extLst>
              </a:tr>
              <a:tr h="1030413">
                <a:tc>
                  <a:txBody>
                    <a:bodyPr/>
                    <a:lstStyle/>
                    <a:p>
                      <a:pPr defTabSz="914400"/>
                      <a:r>
                        <a:rPr sz="3200"/>
                        <a:t>N4</a:t>
                      </a:r>
                    </a:p>
                  </a:txBody>
                  <a:tcPr marL="50800" marR="50800" marT="50800" marB="50800" anchor="ctr" horzOverflow="overflow"/>
                </a:tc>
                <a:tc>
                  <a:txBody>
                    <a:bodyPr/>
                    <a:lstStyle/>
                    <a:p>
                      <a:pPr defTabSz="914400"/>
                      <a:r>
                        <a:rPr sz="3200"/>
                        <a:t>0.286</a:t>
                      </a:r>
                    </a:p>
                  </a:txBody>
                  <a:tcPr marL="50800" marR="50800" marT="50800" marB="50800" anchor="ctr" horzOverflow="overflow"/>
                </a:tc>
                <a:tc>
                  <a:txBody>
                    <a:bodyPr/>
                    <a:lstStyle/>
                    <a:p>
                      <a:pPr defTabSz="914400"/>
                      <a:r>
                        <a:rPr sz="3200"/>
                        <a:t>0.107</a:t>
                      </a:r>
                    </a:p>
                  </a:txBody>
                  <a:tcPr marL="50800" marR="50800" marT="50800" marB="50800" anchor="ctr" horzOverflow="overflow"/>
                </a:tc>
                <a:tc>
                  <a:txBody>
                    <a:bodyPr/>
                    <a:lstStyle/>
                    <a:p>
                      <a:pPr defTabSz="914400"/>
                      <a:r>
                        <a:rPr sz="3200"/>
                        <a:t>0.048</a:t>
                      </a:r>
                    </a:p>
                  </a:txBody>
                  <a:tcPr marL="50800" marR="50800" marT="50800" marB="50800" anchor="ctr" horzOverflow="overflow"/>
                </a:tc>
                <a:tc>
                  <a:txBody>
                    <a:bodyPr/>
                    <a:lstStyle/>
                    <a:p>
                      <a:pPr defTabSz="914400"/>
                      <a:r>
                        <a:rPr sz="3200"/>
                        <a:t>0.107</a:t>
                      </a:r>
                    </a:p>
                  </a:txBody>
                  <a:tcPr marL="50800" marR="50800" marT="50800" marB="50800" anchor="ctr" horzOverflow="overflow"/>
                </a:tc>
                <a:extLst>
                  <a:ext uri="{0D108BD9-81ED-4DB2-BD59-A6C34878D82A}">
                    <a16:rowId xmlns:a16="http://schemas.microsoft.com/office/drawing/2014/main" val="10005"/>
                  </a:ext>
                </a:extLst>
              </a:tr>
              <a:tr h="1030413">
                <a:tc>
                  <a:txBody>
                    <a:bodyPr/>
                    <a:lstStyle/>
                    <a:p>
                      <a:pPr defTabSz="914400"/>
                      <a:r>
                        <a:rPr sz="3200"/>
                        <a:t>N5</a:t>
                      </a:r>
                    </a:p>
                  </a:txBody>
                  <a:tcPr marL="50800" marR="50800" marT="50800" marB="50800" anchor="ctr" horzOverflow="overflow"/>
                </a:tc>
                <a:tc>
                  <a:txBody>
                    <a:bodyPr/>
                    <a:lstStyle/>
                    <a:p>
                      <a:pPr defTabSz="914400"/>
                      <a:r>
                        <a:rPr sz="3200"/>
                        <a:t>0.075</a:t>
                      </a:r>
                    </a:p>
                  </a:txBody>
                  <a:tcPr marL="50800" marR="50800" marT="50800" marB="50800" anchor="ctr" horzOverflow="overflow"/>
                </a:tc>
                <a:tc>
                  <a:txBody>
                    <a:bodyPr/>
                    <a:lstStyle/>
                    <a:p>
                      <a:pPr defTabSz="914400"/>
                      <a:r>
                        <a:rPr sz="3200"/>
                        <a:t>0.075</a:t>
                      </a:r>
                    </a:p>
                  </a:txBody>
                  <a:tcPr marL="50800" marR="50800" marT="50800" marB="50800" anchor="ctr" horzOverflow="overflow"/>
                </a:tc>
                <a:tc>
                  <a:txBody>
                    <a:bodyPr/>
                    <a:lstStyle/>
                    <a:p>
                      <a:pPr defTabSz="914400"/>
                      <a:r>
                        <a:rPr sz="3200"/>
                        <a:t>0.017</a:t>
                      </a:r>
                    </a:p>
                  </a:txBody>
                  <a:tcPr marL="50800" marR="50800" marT="50800" marB="50800" anchor="ctr" horzOverflow="overflow"/>
                </a:tc>
                <a:tc>
                  <a:txBody>
                    <a:bodyPr/>
                    <a:lstStyle/>
                    <a:p>
                      <a:pPr defTabSz="914400"/>
                      <a:r>
                        <a:rPr sz="3200"/>
                        <a:t>0.025</a:t>
                      </a:r>
                    </a:p>
                  </a:txBody>
                  <a:tcPr marL="50800" marR="50800" marT="50800" marB="50800" anchor="ctr" horzOverflow="overflow"/>
                </a:tc>
                <a:extLst>
                  <a:ext uri="{0D108BD9-81ED-4DB2-BD59-A6C34878D82A}">
                    <a16:rowId xmlns:a16="http://schemas.microsoft.com/office/drawing/2014/main" val="10006"/>
                  </a:ext>
                </a:extLst>
              </a:tr>
              <a:tr h="1030413">
                <a:tc>
                  <a:txBody>
                    <a:bodyPr/>
                    <a:lstStyle/>
                    <a:p>
                      <a:pPr defTabSz="914400"/>
                      <a:r>
                        <a:rPr sz="3200"/>
                        <a:t>N6</a:t>
                      </a:r>
                    </a:p>
                  </a:txBody>
                  <a:tcPr marL="50800" marR="50800" marT="50800" marB="50800" anchor="ctr" horzOverflow="overflow"/>
                </a:tc>
                <a:tc>
                  <a:txBody>
                    <a:bodyPr/>
                    <a:lstStyle/>
                    <a:p>
                      <a:pPr defTabSz="914400"/>
                      <a:r>
                        <a:rPr sz="3200"/>
                        <a:t>0.002</a:t>
                      </a:r>
                    </a:p>
                  </a:txBody>
                  <a:tcPr marL="50800" marR="50800" marT="50800" marB="50800" anchor="ctr" horzOverflow="overflow"/>
                </a:tc>
                <a:tc>
                  <a:txBody>
                    <a:bodyPr/>
                    <a:lstStyle/>
                    <a:p>
                      <a:pPr defTabSz="914400"/>
                      <a:r>
                        <a:rPr sz="3200"/>
                        <a:t>0.034</a:t>
                      </a:r>
                    </a:p>
                  </a:txBody>
                  <a:tcPr marL="50800" marR="50800" marT="50800" marB="50800" anchor="ctr" horzOverflow="overflow"/>
                </a:tc>
                <a:tc>
                  <a:txBody>
                    <a:bodyPr/>
                    <a:lstStyle/>
                    <a:p>
                      <a:pPr defTabSz="914400"/>
                      <a:r>
                        <a:rPr sz="3200"/>
                        <a:t>0.002</a:t>
                      </a:r>
                    </a:p>
                  </a:txBody>
                  <a:tcPr marL="50800" marR="50800" marT="50800" marB="50800" anchor="ctr" horzOverflow="overflow"/>
                </a:tc>
                <a:tc>
                  <a:txBody>
                    <a:bodyPr/>
                    <a:lstStyle/>
                    <a:p>
                      <a:pPr defTabSz="914400"/>
                      <a:r>
                        <a:rPr sz="3200"/>
                        <a:t>0.007</a:t>
                      </a:r>
                    </a:p>
                  </a:txBody>
                  <a:tcPr marL="50800" marR="50800" marT="50800" marB="50800" anchor="ctr" horzOverflow="overflow"/>
                </a:tc>
                <a:extLst>
                  <a:ext uri="{0D108BD9-81ED-4DB2-BD59-A6C34878D82A}">
                    <a16:rowId xmlns:a16="http://schemas.microsoft.com/office/drawing/2014/main" val="10007"/>
                  </a:ext>
                </a:extLst>
              </a:tr>
            </a:tbl>
          </a:graphicData>
        </a:graphic>
      </p:graphicFrame>
      <p:sp>
        <p:nvSpPr>
          <p:cNvPr id="235" name="Sampling method (Pagerank based): A set of nodes is sampled with probability proportional to the pagerank of nodes and the induced subgraph is taken. [4]…"/>
          <p:cNvSpPr txBox="1"/>
          <p:nvPr/>
        </p:nvSpPr>
        <p:spPr>
          <a:xfrm>
            <a:off x="12578681" y="3673908"/>
            <a:ext cx="11108188" cy="8287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46100" indent="-546100" algn="l">
              <a:lnSpc>
                <a:spcPct val="130000"/>
              </a:lnSpc>
              <a:buSzPct val="123000"/>
              <a:buChar char="•"/>
              <a:defRPr sz="4300">
                <a:solidFill>
                  <a:srgbClr val="000000"/>
                </a:solidFill>
              </a:defRPr>
            </a:pPr>
            <a:r>
              <a:t>Sampling method (</a:t>
            </a:r>
            <a:r>
              <a:rPr b="1"/>
              <a:t>Pagerank </a:t>
            </a:r>
            <a:r>
              <a:t>based): A set of nodes is sampled with probability proportional to the pagerank of nodes and the induced subgraph is taken. [4] </a:t>
            </a:r>
          </a:p>
          <a:p>
            <a:pPr marL="546100" indent="-546100" algn="l">
              <a:lnSpc>
                <a:spcPct val="130000"/>
              </a:lnSpc>
              <a:buSzPct val="123000"/>
              <a:buChar char="•"/>
              <a:defRPr sz="4300">
                <a:solidFill>
                  <a:srgbClr val="000000"/>
                </a:solidFill>
              </a:defRPr>
            </a:pPr>
            <a:r>
              <a:t>Pagerank is computed with damping factor 0.5.</a:t>
            </a:r>
          </a:p>
          <a:p>
            <a:pPr marL="546100" indent="-546100" algn="l">
              <a:lnSpc>
                <a:spcPct val="130000"/>
              </a:lnSpc>
              <a:buSzPct val="123000"/>
              <a:buChar char="•"/>
              <a:defRPr sz="4300">
                <a:solidFill>
                  <a:srgbClr val="000000"/>
                </a:solidFill>
              </a:defRPr>
            </a:pPr>
            <a:r>
              <a:t>Experiments are repeated 100 times and the average result is reported.</a:t>
            </a:r>
          </a:p>
          <a:p>
            <a:pPr marL="546100" indent="-546100" algn="l">
              <a:lnSpc>
                <a:spcPct val="130000"/>
              </a:lnSpc>
              <a:buSzPct val="123000"/>
              <a:buChar char="•"/>
              <a:defRPr sz="4300">
                <a:solidFill>
                  <a:srgbClr val="000000"/>
                </a:solidFill>
              </a:defRPr>
            </a:pPr>
            <a:r>
              <a:t>Metric: relative error of the fraction of driver nodes</a:t>
            </a:r>
          </a:p>
        </p:txBody>
      </p:sp>
      <p:pic>
        <p:nvPicPr>
          <p:cNvPr id="236" name="Image" descr="Image"/>
          <p:cNvPicPr>
            <a:picLocks noChangeAspect="1"/>
          </p:cNvPicPr>
          <p:nvPr/>
        </p:nvPicPr>
        <p:blipFill>
          <a:blip r:embed="rId2"/>
          <a:stretch>
            <a:fillRect/>
          </a:stretch>
        </p:blipFill>
        <p:spPr>
          <a:xfrm>
            <a:off x="16959480" y="11272544"/>
            <a:ext cx="2807009" cy="154212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artial topology"/>
          <p:cNvSpPr txBox="1">
            <a:spLocks noGrp="1"/>
          </p:cNvSpPr>
          <p:nvPr>
            <p:ph type="title"/>
          </p:nvPr>
        </p:nvSpPr>
        <p:spPr>
          <a:prstGeom prst="rect">
            <a:avLst/>
          </a:prstGeom>
        </p:spPr>
        <p:txBody>
          <a:bodyPr/>
          <a:lstStyle/>
          <a:p>
            <a:r>
              <a:t>Partial topology</a:t>
            </a:r>
          </a:p>
        </p:txBody>
      </p:sp>
      <p:graphicFrame>
        <p:nvGraphicFramePr>
          <p:cNvPr id="239" name="Table 1"/>
          <p:cNvGraphicFramePr/>
          <p:nvPr/>
        </p:nvGraphicFramePr>
        <p:xfrm>
          <a:off x="1323845" y="3695832"/>
          <a:ext cx="10985501" cy="8256012"/>
        </p:xfrm>
        <a:graphic>
          <a:graphicData uri="http://schemas.openxmlformats.org/drawingml/2006/table">
            <a:tbl>
              <a:tblPr>
                <a:tableStyleId>{4C3C2611-4C71-4FC5-86AE-919BDF0F9419}</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1030413">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pPr>
                      <a:r>
                        <a:rPr sz="3200" b="1"/>
                        <a:t>Sampling ratio</a:t>
                      </a: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extLst>
                  <a:ext uri="{0D108BD9-81ED-4DB2-BD59-A6C34878D82A}">
                    <a16:rowId xmlns:a16="http://schemas.microsoft.com/office/drawing/2014/main" val="10000"/>
                  </a:ext>
                </a:extLst>
              </a:tr>
              <a:tr h="1030413">
                <a:tc>
                  <a:txBody>
                    <a:bodyPr/>
                    <a:lstStyle/>
                    <a:p>
                      <a:pPr defTabSz="914400">
                        <a:tabLst>
                          <a:tab pos="1663700" algn="l"/>
                        </a:tabLst>
                      </a:pPr>
                      <a:r>
                        <a:rPr sz="3200" b="1"/>
                        <a:t>Network</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0.2</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0.4</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0.6</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0.8</a:t>
                      </a:r>
                    </a:p>
                  </a:txBody>
                  <a:tcPr marL="50800" marR="50800" marT="50800" marB="50800" anchor="ctr" horzOverflow="overflow">
                    <a:lnB w="38100">
                      <a:solidFill>
                        <a:srgbClr val="000000"/>
                      </a:solidFill>
                      <a:miter lim="400000"/>
                    </a:lnB>
                  </a:tcPr>
                </a:tc>
                <a:extLst>
                  <a:ext uri="{0D108BD9-81ED-4DB2-BD59-A6C34878D82A}">
                    <a16:rowId xmlns:a16="http://schemas.microsoft.com/office/drawing/2014/main" val="10001"/>
                  </a:ext>
                </a:extLst>
              </a:tr>
              <a:tr h="1030413">
                <a:tc>
                  <a:txBody>
                    <a:bodyPr/>
                    <a:lstStyle/>
                    <a:p>
                      <a:pPr defTabSz="914400"/>
                      <a:r>
                        <a:rPr sz="3200"/>
                        <a:t>N1</a:t>
                      </a:r>
                    </a:p>
                  </a:txBody>
                  <a:tcPr marL="50800" marR="50800" marT="50800" marB="50800" anchor="ctr" horzOverflow="overflow">
                    <a:lnT w="38100">
                      <a:solidFill>
                        <a:srgbClr val="000000"/>
                      </a:solidFill>
                      <a:miter lim="400000"/>
                    </a:lnT>
                  </a:tcPr>
                </a:tc>
                <a:tc>
                  <a:txBody>
                    <a:bodyPr/>
                    <a:lstStyle/>
                    <a:p>
                      <a:pPr defTabSz="914400"/>
                      <a:r>
                        <a:rPr sz="3200"/>
                        <a:t>1.014</a:t>
                      </a:r>
                    </a:p>
                  </a:txBody>
                  <a:tcPr marL="50800" marR="50800" marT="50800" marB="50800" anchor="ctr" horzOverflow="overflow">
                    <a:lnT w="38100">
                      <a:solidFill>
                        <a:srgbClr val="000000"/>
                      </a:solidFill>
                      <a:miter lim="400000"/>
                    </a:lnT>
                  </a:tcPr>
                </a:tc>
                <a:tc>
                  <a:txBody>
                    <a:bodyPr/>
                    <a:lstStyle/>
                    <a:p>
                      <a:pPr defTabSz="914400"/>
                      <a:r>
                        <a:rPr sz="3200"/>
                        <a:t>1.064</a:t>
                      </a:r>
                    </a:p>
                  </a:txBody>
                  <a:tcPr marL="50800" marR="50800" marT="50800" marB="50800" anchor="ctr" horzOverflow="overflow">
                    <a:lnT w="38100">
                      <a:solidFill>
                        <a:srgbClr val="000000"/>
                      </a:solidFill>
                      <a:miter lim="400000"/>
                    </a:lnT>
                  </a:tcPr>
                </a:tc>
                <a:tc>
                  <a:txBody>
                    <a:bodyPr/>
                    <a:lstStyle/>
                    <a:p>
                      <a:pPr defTabSz="914400"/>
                      <a:r>
                        <a:rPr sz="3200"/>
                        <a:t>1.019</a:t>
                      </a:r>
                    </a:p>
                  </a:txBody>
                  <a:tcPr marL="50800" marR="50800" marT="50800" marB="50800" anchor="ctr" horzOverflow="overflow">
                    <a:lnT w="38100">
                      <a:solidFill>
                        <a:srgbClr val="000000"/>
                      </a:solidFill>
                      <a:miter lim="400000"/>
                    </a:lnT>
                  </a:tcPr>
                </a:tc>
                <a:tc>
                  <a:txBody>
                    <a:bodyPr/>
                    <a:lstStyle/>
                    <a:p>
                      <a:pPr defTabSz="914400"/>
                      <a:r>
                        <a:rPr sz="3200"/>
                        <a:t>1.064</a:t>
                      </a:r>
                    </a:p>
                  </a:txBody>
                  <a:tcPr marL="50800" marR="50800" marT="50800" marB="50800" anchor="ctr" horzOverflow="overflow">
                    <a:lnT w="38100">
                      <a:solidFill>
                        <a:srgbClr val="000000"/>
                      </a:solidFill>
                      <a:miter lim="400000"/>
                    </a:lnT>
                  </a:tcPr>
                </a:tc>
                <a:extLst>
                  <a:ext uri="{0D108BD9-81ED-4DB2-BD59-A6C34878D82A}">
                    <a16:rowId xmlns:a16="http://schemas.microsoft.com/office/drawing/2014/main" val="10002"/>
                  </a:ext>
                </a:extLst>
              </a:tr>
              <a:tr h="1030413">
                <a:tc>
                  <a:txBody>
                    <a:bodyPr/>
                    <a:lstStyle/>
                    <a:p>
                      <a:pPr defTabSz="914400"/>
                      <a:r>
                        <a:rPr sz="3200"/>
                        <a:t>N2</a:t>
                      </a:r>
                    </a:p>
                  </a:txBody>
                  <a:tcPr marL="50800" marR="50800" marT="50800" marB="50800" anchor="ctr" horzOverflow="overflow"/>
                </a:tc>
                <a:tc>
                  <a:txBody>
                    <a:bodyPr/>
                    <a:lstStyle/>
                    <a:p>
                      <a:pPr defTabSz="914400"/>
                      <a:r>
                        <a:rPr sz="3200"/>
                        <a:t>0.715</a:t>
                      </a:r>
                    </a:p>
                  </a:txBody>
                  <a:tcPr marL="50800" marR="50800" marT="50800" marB="50800" anchor="ctr" horzOverflow="overflow"/>
                </a:tc>
                <a:tc>
                  <a:txBody>
                    <a:bodyPr/>
                    <a:lstStyle/>
                    <a:p>
                      <a:pPr defTabSz="914400"/>
                      <a:r>
                        <a:rPr sz="3200"/>
                        <a:t>0.718</a:t>
                      </a:r>
                    </a:p>
                  </a:txBody>
                  <a:tcPr marL="50800" marR="50800" marT="50800" marB="50800" anchor="ctr" horzOverflow="overflow"/>
                </a:tc>
                <a:tc>
                  <a:txBody>
                    <a:bodyPr/>
                    <a:lstStyle/>
                    <a:p>
                      <a:pPr defTabSz="914400"/>
                      <a:r>
                        <a:rPr sz="3200"/>
                        <a:t>0.737</a:t>
                      </a:r>
                    </a:p>
                  </a:txBody>
                  <a:tcPr marL="50800" marR="50800" marT="50800" marB="50800" anchor="ctr" horzOverflow="overflow"/>
                </a:tc>
                <a:tc>
                  <a:txBody>
                    <a:bodyPr/>
                    <a:lstStyle/>
                    <a:p>
                      <a:pPr defTabSz="914400"/>
                      <a:r>
                        <a:rPr sz="3200"/>
                        <a:t>0.763</a:t>
                      </a:r>
                    </a:p>
                  </a:txBody>
                  <a:tcPr marL="50800" marR="50800" marT="50800" marB="50800" anchor="ctr" horzOverflow="overflow"/>
                </a:tc>
                <a:extLst>
                  <a:ext uri="{0D108BD9-81ED-4DB2-BD59-A6C34878D82A}">
                    <a16:rowId xmlns:a16="http://schemas.microsoft.com/office/drawing/2014/main" val="10003"/>
                  </a:ext>
                </a:extLst>
              </a:tr>
              <a:tr h="1030413">
                <a:tc>
                  <a:txBody>
                    <a:bodyPr/>
                    <a:lstStyle/>
                    <a:p>
                      <a:pPr defTabSz="914400"/>
                      <a:r>
                        <a:rPr sz="3200"/>
                        <a:t>N3</a:t>
                      </a:r>
                    </a:p>
                  </a:txBody>
                  <a:tcPr marL="50800" marR="50800" marT="50800" marB="50800" anchor="ctr" horzOverflow="overflow"/>
                </a:tc>
                <a:tc>
                  <a:txBody>
                    <a:bodyPr/>
                    <a:lstStyle/>
                    <a:p>
                      <a:pPr defTabSz="914400"/>
                      <a:r>
                        <a:rPr sz="3200"/>
                        <a:t>0.765</a:t>
                      </a:r>
                    </a:p>
                  </a:txBody>
                  <a:tcPr marL="50800" marR="50800" marT="50800" marB="50800" anchor="ctr" horzOverflow="overflow"/>
                </a:tc>
                <a:tc>
                  <a:txBody>
                    <a:bodyPr/>
                    <a:lstStyle/>
                    <a:p>
                      <a:pPr defTabSz="914400"/>
                      <a:r>
                        <a:rPr sz="3200"/>
                        <a:t>0.763</a:t>
                      </a:r>
                    </a:p>
                  </a:txBody>
                  <a:tcPr marL="50800" marR="50800" marT="50800" marB="50800" anchor="ctr" horzOverflow="overflow"/>
                </a:tc>
                <a:tc>
                  <a:txBody>
                    <a:bodyPr/>
                    <a:lstStyle/>
                    <a:p>
                      <a:pPr defTabSz="914400"/>
                      <a:r>
                        <a:rPr sz="3200"/>
                        <a:t>0.768</a:t>
                      </a:r>
                    </a:p>
                  </a:txBody>
                  <a:tcPr marL="50800" marR="50800" marT="50800" marB="50800" anchor="ctr" horzOverflow="overflow"/>
                </a:tc>
                <a:tc>
                  <a:txBody>
                    <a:bodyPr/>
                    <a:lstStyle/>
                    <a:p>
                      <a:pPr defTabSz="914400"/>
                      <a:r>
                        <a:rPr sz="3200"/>
                        <a:t>0.764</a:t>
                      </a:r>
                    </a:p>
                  </a:txBody>
                  <a:tcPr marL="50800" marR="50800" marT="50800" marB="50800" anchor="ctr" horzOverflow="overflow"/>
                </a:tc>
                <a:extLst>
                  <a:ext uri="{0D108BD9-81ED-4DB2-BD59-A6C34878D82A}">
                    <a16:rowId xmlns:a16="http://schemas.microsoft.com/office/drawing/2014/main" val="10004"/>
                  </a:ext>
                </a:extLst>
              </a:tr>
              <a:tr h="1030413">
                <a:tc>
                  <a:txBody>
                    <a:bodyPr/>
                    <a:lstStyle/>
                    <a:p>
                      <a:pPr defTabSz="914400"/>
                      <a:r>
                        <a:rPr sz="3200"/>
                        <a:t>N4</a:t>
                      </a:r>
                    </a:p>
                  </a:txBody>
                  <a:tcPr marL="50800" marR="50800" marT="50800" marB="50800" anchor="ctr" horzOverflow="overflow"/>
                </a:tc>
                <a:tc>
                  <a:txBody>
                    <a:bodyPr/>
                    <a:lstStyle/>
                    <a:p>
                      <a:pPr defTabSz="914400"/>
                      <a:r>
                        <a:rPr sz="3200"/>
                        <a:t>0.146</a:t>
                      </a:r>
                    </a:p>
                  </a:txBody>
                  <a:tcPr marL="50800" marR="50800" marT="50800" marB="50800" anchor="ctr" horzOverflow="overflow"/>
                </a:tc>
                <a:tc>
                  <a:txBody>
                    <a:bodyPr/>
                    <a:lstStyle/>
                    <a:p>
                      <a:pPr defTabSz="914400"/>
                      <a:r>
                        <a:rPr sz="3200"/>
                        <a:t>0.100</a:t>
                      </a:r>
                    </a:p>
                  </a:txBody>
                  <a:tcPr marL="50800" marR="50800" marT="50800" marB="50800" anchor="ctr" horzOverflow="overflow"/>
                </a:tc>
                <a:tc>
                  <a:txBody>
                    <a:bodyPr/>
                    <a:lstStyle/>
                    <a:p>
                      <a:pPr defTabSz="914400"/>
                      <a:r>
                        <a:rPr sz="3200"/>
                        <a:t>0.096</a:t>
                      </a:r>
                    </a:p>
                  </a:txBody>
                  <a:tcPr marL="50800" marR="50800" marT="50800" marB="50800" anchor="ctr" horzOverflow="overflow"/>
                </a:tc>
                <a:tc>
                  <a:txBody>
                    <a:bodyPr/>
                    <a:lstStyle/>
                    <a:p>
                      <a:pPr defTabSz="914400"/>
                      <a:r>
                        <a:rPr sz="3200"/>
                        <a:t>0.129</a:t>
                      </a:r>
                    </a:p>
                  </a:txBody>
                  <a:tcPr marL="50800" marR="50800" marT="50800" marB="50800" anchor="ctr" horzOverflow="overflow"/>
                </a:tc>
                <a:extLst>
                  <a:ext uri="{0D108BD9-81ED-4DB2-BD59-A6C34878D82A}">
                    <a16:rowId xmlns:a16="http://schemas.microsoft.com/office/drawing/2014/main" val="10005"/>
                  </a:ext>
                </a:extLst>
              </a:tr>
              <a:tr h="1030413">
                <a:tc>
                  <a:txBody>
                    <a:bodyPr/>
                    <a:lstStyle/>
                    <a:p>
                      <a:pPr defTabSz="914400"/>
                      <a:r>
                        <a:rPr sz="3200"/>
                        <a:t>N5</a:t>
                      </a:r>
                    </a:p>
                  </a:txBody>
                  <a:tcPr marL="50800" marR="50800" marT="50800" marB="50800" anchor="ctr" horzOverflow="overflow"/>
                </a:tc>
                <a:tc>
                  <a:txBody>
                    <a:bodyPr/>
                    <a:lstStyle/>
                    <a:p>
                      <a:pPr defTabSz="914400"/>
                      <a:r>
                        <a:rPr sz="3200"/>
                        <a:t>0.087</a:t>
                      </a:r>
                    </a:p>
                  </a:txBody>
                  <a:tcPr marL="50800" marR="50800" marT="50800" marB="50800" anchor="ctr" horzOverflow="overflow"/>
                </a:tc>
                <a:tc>
                  <a:txBody>
                    <a:bodyPr/>
                    <a:lstStyle/>
                    <a:p>
                      <a:pPr defTabSz="914400"/>
                      <a:r>
                        <a:rPr sz="3200"/>
                        <a:t>0.028</a:t>
                      </a:r>
                    </a:p>
                  </a:txBody>
                  <a:tcPr marL="50800" marR="50800" marT="50800" marB="50800" anchor="ctr" horzOverflow="overflow"/>
                </a:tc>
                <a:tc>
                  <a:txBody>
                    <a:bodyPr/>
                    <a:lstStyle/>
                    <a:p>
                      <a:pPr defTabSz="914400"/>
                      <a:r>
                        <a:rPr sz="3200"/>
                        <a:t>0.021</a:t>
                      </a:r>
                    </a:p>
                  </a:txBody>
                  <a:tcPr marL="50800" marR="50800" marT="50800" marB="50800" anchor="ctr" horzOverflow="overflow"/>
                </a:tc>
                <a:tc>
                  <a:txBody>
                    <a:bodyPr/>
                    <a:lstStyle/>
                    <a:p>
                      <a:pPr defTabSz="914400"/>
                      <a:r>
                        <a:rPr sz="3200"/>
                        <a:t>0.041</a:t>
                      </a:r>
                    </a:p>
                  </a:txBody>
                  <a:tcPr marL="50800" marR="50800" marT="50800" marB="50800" anchor="ctr" horzOverflow="overflow"/>
                </a:tc>
                <a:extLst>
                  <a:ext uri="{0D108BD9-81ED-4DB2-BD59-A6C34878D82A}">
                    <a16:rowId xmlns:a16="http://schemas.microsoft.com/office/drawing/2014/main" val="10006"/>
                  </a:ext>
                </a:extLst>
              </a:tr>
              <a:tr h="1030413">
                <a:tc>
                  <a:txBody>
                    <a:bodyPr/>
                    <a:lstStyle/>
                    <a:p>
                      <a:pPr defTabSz="914400"/>
                      <a:r>
                        <a:rPr sz="3200"/>
                        <a:t>N6</a:t>
                      </a:r>
                    </a:p>
                  </a:txBody>
                  <a:tcPr marL="50800" marR="50800" marT="50800" marB="50800" anchor="ctr" horzOverflow="overflow"/>
                </a:tc>
                <a:tc>
                  <a:txBody>
                    <a:bodyPr/>
                    <a:lstStyle/>
                    <a:p>
                      <a:pPr defTabSz="914400"/>
                      <a:r>
                        <a:rPr sz="3200"/>
                        <a:t>0.042</a:t>
                      </a:r>
                    </a:p>
                  </a:txBody>
                  <a:tcPr marL="50800" marR="50800" marT="50800" marB="50800" anchor="ctr" horzOverflow="overflow"/>
                </a:tc>
                <a:tc>
                  <a:txBody>
                    <a:bodyPr/>
                    <a:lstStyle/>
                    <a:p>
                      <a:pPr defTabSz="914400"/>
                      <a:r>
                        <a:rPr sz="3200"/>
                        <a:t>0.018</a:t>
                      </a:r>
                    </a:p>
                  </a:txBody>
                  <a:tcPr marL="50800" marR="50800" marT="50800" marB="50800" anchor="ctr" horzOverflow="overflow"/>
                </a:tc>
                <a:tc>
                  <a:txBody>
                    <a:bodyPr/>
                    <a:lstStyle/>
                    <a:p>
                      <a:pPr defTabSz="914400"/>
                      <a:r>
                        <a:rPr sz="3200"/>
                        <a:t>0.036</a:t>
                      </a:r>
                    </a:p>
                  </a:txBody>
                  <a:tcPr marL="50800" marR="50800" marT="50800" marB="50800" anchor="ctr" horzOverflow="overflow"/>
                </a:tc>
                <a:tc>
                  <a:txBody>
                    <a:bodyPr/>
                    <a:lstStyle/>
                    <a:p>
                      <a:pPr defTabSz="914400"/>
                      <a:r>
                        <a:rPr sz="3200"/>
                        <a:t>0.063</a:t>
                      </a:r>
                    </a:p>
                  </a:txBody>
                  <a:tcPr marL="50800" marR="50800" marT="50800" marB="50800" anchor="ctr" horzOverflow="overflow"/>
                </a:tc>
                <a:extLst>
                  <a:ext uri="{0D108BD9-81ED-4DB2-BD59-A6C34878D82A}">
                    <a16:rowId xmlns:a16="http://schemas.microsoft.com/office/drawing/2014/main" val="10007"/>
                  </a:ext>
                </a:extLst>
              </a:tr>
            </a:tbl>
          </a:graphicData>
        </a:graphic>
      </p:graphicFrame>
      <p:sp>
        <p:nvSpPr>
          <p:cNvPr id="240" name="Sampling method (random node-edge): uniformly at random sample a node and then uniformly at random pick an edge incident to the node. [4]…"/>
          <p:cNvSpPr txBox="1"/>
          <p:nvPr/>
        </p:nvSpPr>
        <p:spPr>
          <a:xfrm>
            <a:off x="12600828" y="3668114"/>
            <a:ext cx="11108189" cy="5774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46100" indent="-546100" algn="l">
              <a:lnSpc>
                <a:spcPct val="130000"/>
              </a:lnSpc>
              <a:buSzPct val="123000"/>
              <a:buChar char="•"/>
              <a:defRPr sz="4300">
                <a:solidFill>
                  <a:srgbClr val="000000"/>
                </a:solidFill>
              </a:defRPr>
            </a:pPr>
            <a:r>
              <a:t>Sampling method (</a:t>
            </a:r>
            <a:r>
              <a:rPr b="1"/>
              <a:t>random node-edge</a:t>
            </a:r>
            <a:r>
              <a:t>): uniformly at random sample a node and then uniformly at random pick an edge incident to the node. [4]</a:t>
            </a:r>
          </a:p>
          <a:p>
            <a:pPr marL="546100" indent="-546100" algn="l">
              <a:lnSpc>
                <a:spcPct val="130000"/>
              </a:lnSpc>
              <a:buSzPct val="123000"/>
              <a:buChar char="•"/>
              <a:defRPr sz="4300">
                <a:solidFill>
                  <a:srgbClr val="000000"/>
                </a:solidFill>
              </a:defRPr>
            </a:pPr>
            <a:r>
              <a:t>This method performs the least well in preserving the degree distribution according to [4]</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artial topology"/>
          <p:cNvSpPr txBox="1">
            <a:spLocks noGrp="1"/>
          </p:cNvSpPr>
          <p:nvPr>
            <p:ph type="title"/>
          </p:nvPr>
        </p:nvSpPr>
        <p:spPr>
          <a:prstGeom prst="rect">
            <a:avLst/>
          </a:prstGeom>
        </p:spPr>
        <p:txBody>
          <a:bodyPr/>
          <a:lstStyle/>
          <a:p>
            <a:r>
              <a:t>Partial topology</a:t>
            </a:r>
          </a:p>
        </p:txBody>
      </p:sp>
      <p:graphicFrame>
        <p:nvGraphicFramePr>
          <p:cNvPr id="243" name="Table 1"/>
          <p:cNvGraphicFramePr/>
          <p:nvPr/>
        </p:nvGraphicFramePr>
        <p:xfrm>
          <a:off x="1323845" y="3695832"/>
          <a:ext cx="10985501" cy="8256012"/>
        </p:xfrm>
        <a:graphic>
          <a:graphicData uri="http://schemas.openxmlformats.org/drawingml/2006/table">
            <a:tbl>
              <a:tblPr>
                <a:tableStyleId>{4C3C2611-4C71-4FC5-86AE-919BDF0F9419}</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1030413">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pPr>
                      <a:r>
                        <a:rPr sz="3200" b="1"/>
                        <a:t>Sampling ratio</a:t>
                      </a: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tc>
                  <a:txBody>
                    <a:bodyPr/>
                    <a:lstStyle/>
                    <a:p>
                      <a:pPr defTabSz="914400">
                        <a:tabLst>
                          <a:tab pos="1663700" algn="l"/>
                        </a:tabLst>
                        <a:defRPr sz="3200" b="1"/>
                      </a:pPr>
                      <a:endParaRPr/>
                    </a:p>
                  </a:txBody>
                  <a:tcPr marL="50800" marR="50800" marT="50800" marB="50800" anchor="ctr" horzOverflow="overflow"/>
                </a:tc>
                <a:extLst>
                  <a:ext uri="{0D108BD9-81ED-4DB2-BD59-A6C34878D82A}">
                    <a16:rowId xmlns:a16="http://schemas.microsoft.com/office/drawing/2014/main" val="10000"/>
                  </a:ext>
                </a:extLst>
              </a:tr>
              <a:tr h="1030413">
                <a:tc>
                  <a:txBody>
                    <a:bodyPr/>
                    <a:lstStyle/>
                    <a:p>
                      <a:pPr defTabSz="914400">
                        <a:tabLst>
                          <a:tab pos="1663700" algn="l"/>
                        </a:tabLst>
                      </a:pPr>
                      <a:r>
                        <a:rPr sz="3200" b="1"/>
                        <a:t>Network</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0.2</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0.4</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0.6</a:t>
                      </a:r>
                    </a:p>
                  </a:txBody>
                  <a:tcPr marL="50800" marR="50800" marT="50800" marB="50800" anchor="ctr" horzOverflow="overflow">
                    <a:lnB w="38100">
                      <a:solidFill>
                        <a:srgbClr val="000000"/>
                      </a:solidFill>
                      <a:miter lim="400000"/>
                    </a:lnB>
                  </a:tcPr>
                </a:tc>
                <a:tc>
                  <a:txBody>
                    <a:bodyPr/>
                    <a:lstStyle/>
                    <a:p>
                      <a:pPr defTabSz="914400">
                        <a:tabLst>
                          <a:tab pos="1663700" algn="l"/>
                        </a:tabLst>
                      </a:pPr>
                      <a:r>
                        <a:rPr sz="3200" b="1"/>
                        <a:t>0.8</a:t>
                      </a:r>
                    </a:p>
                  </a:txBody>
                  <a:tcPr marL="50800" marR="50800" marT="50800" marB="50800" anchor="ctr" horzOverflow="overflow">
                    <a:lnB w="38100">
                      <a:solidFill>
                        <a:srgbClr val="000000"/>
                      </a:solidFill>
                      <a:miter lim="400000"/>
                    </a:lnB>
                  </a:tcPr>
                </a:tc>
                <a:extLst>
                  <a:ext uri="{0D108BD9-81ED-4DB2-BD59-A6C34878D82A}">
                    <a16:rowId xmlns:a16="http://schemas.microsoft.com/office/drawing/2014/main" val="10001"/>
                  </a:ext>
                </a:extLst>
              </a:tr>
              <a:tr h="1030413">
                <a:tc>
                  <a:txBody>
                    <a:bodyPr/>
                    <a:lstStyle/>
                    <a:p>
                      <a:pPr defTabSz="914400"/>
                      <a:r>
                        <a:rPr sz="3200"/>
                        <a:t>N1</a:t>
                      </a:r>
                    </a:p>
                  </a:txBody>
                  <a:tcPr marL="50800" marR="50800" marT="50800" marB="50800" anchor="ctr" horzOverflow="overflow">
                    <a:lnT w="38100">
                      <a:solidFill>
                        <a:srgbClr val="000000"/>
                      </a:solidFill>
                      <a:miter lim="400000"/>
                    </a:lnT>
                  </a:tcPr>
                </a:tc>
                <a:tc>
                  <a:txBody>
                    <a:bodyPr/>
                    <a:lstStyle/>
                    <a:p>
                      <a:pPr defTabSz="914400"/>
                      <a:r>
                        <a:rPr sz="3200"/>
                        <a:t>0.916</a:t>
                      </a:r>
                    </a:p>
                  </a:txBody>
                  <a:tcPr marL="50800" marR="50800" marT="50800" marB="50800" anchor="ctr" horzOverflow="overflow">
                    <a:lnT w="38100">
                      <a:solidFill>
                        <a:srgbClr val="000000"/>
                      </a:solidFill>
                      <a:miter lim="400000"/>
                    </a:lnT>
                  </a:tcPr>
                </a:tc>
                <a:tc>
                  <a:txBody>
                    <a:bodyPr/>
                    <a:lstStyle/>
                    <a:p>
                      <a:pPr defTabSz="914400"/>
                      <a:r>
                        <a:rPr sz="3200"/>
                        <a:t>0.658</a:t>
                      </a:r>
                    </a:p>
                  </a:txBody>
                  <a:tcPr marL="50800" marR="50800" marT="50800" marB="50800" anchor="ctr" horzOverflow="overflow">
                    <a:lnT w="38100">
                      <a:solidFill>
                        <a:srgbClr val="000000"/>
                      </a:solidFill>
                      <a:miter lim="400000"/>
                    </a:lnT>
                  </a:tcPr>
                </a:tc>
                <a:tc>
                  <a:txBody>
                    <a:bodyPr/>
                    <a:lstStyle/>
                    <a:p>
                      <a:pPr defTabSz="914400"/>
                      <a:r>
                        <a:rPr sz="3200"/>
                        <a:t>0.418</a:t>
                      </a:r>
                    </a:p>
                  </a:txBody>
                  <a:tcPr marL="50800" marR="50800" marT="50800" marB="50800" anchor="ctr" horzOverflow="overflow">
                    <a:lnT w="38100">
                      <a:solidFill>
                        <a:srgbClr val="000000"/>
                      </a:solidFill>
                      <a:miter lim="400000"/>
                    </a:lnT>
                  </a:tcPr>
                </a:tc>
                <a:tc>
                  <a:txBody>
                    <a:bodyPr/>
                    <a:lstStyle/>
                    <a:p>
                      <a:pPr defTabSz="914400"/>
                      <a:r>
                        <a:rPr sz="3200"/>
                        <a:t>0.251</a:t>
                      </a:r>
                    </a:p>
                  </a:txBody>
                  <a:tcPr marL="50800" marR="50800" marT="50800" marB="50800" anchor="ctr" horzOverflow="overflow">
                    <a:lnT w="38100">
                      <a:solidFill>
                        <a:srgbClr val="000000"/>
                      </a:solidFill>
                      <a:miter lim="400000"/>
                    </a:lnT>
                  </a:tcPr>
                </a:tc>
                <a:extLst>
                  <a:ext uri="{0D108BD9-81ED-4DB2-BD59-A6C34878D82A}">
                    <a16:rowId xmlns:a16="http://schemas.microsoft.com/office/drawing/2014/main" val="10002"/>
                  </a:ext>
                </a:extLst>
              </a:tr>
              <a:tr h="1030413">
                <a:tc>
                  <a:txBody>
                    <a:bodyPr/>
                    <a:lstStyle/>
                    <a:p>
                      <a:pPr defTabSz="914400"/>
                      <a:r>
                        <a:rPr sz="3200"/>
                        <a:t>N2</a:t>
                      </a:r>
                    </a:p>
                  </a:txBody>
                  <a:tcPr marL="50800" marR="50800" marT="50800" marB="50800" anchor="ctr" horzOverflow="overflow"/>
                </a:tc>
                <a:tc>
                  <a:txBody>
                    <a:bodyPr/>
                    <a:lstStyle/>
                    <a:p>
                      <a:pPr defTabSz="914400"/>
                      <a:r>
                        <a:rPr sz="3200"/>
                        <a:t>0.461</a:t>
                      </a:r>
                    </a:p>
                  </a:txBody>
                  <a:tcPr marL="50800" marR="50800" marT="50800" marB="50800" anchor="ctr" horzOverflow="overflow"/>
                </a:tc>
                <a:tc>
                  <a:txBody>
                    <a:bodyPr/>
                    <a:lstStyle/>
                    <a:p>
                      <a:pPr defTabSz="914400"/>
                      <a:r>
                        <a:rPr sz="3200"/>
                        <a:t>0.258</a:t>
                      </a:r>
                    </a:p>
                  </a:txBody>
                  <a:tcPr marL="50800" marR="50800" marT="50800" marB="50800" anchor="ctr" horzOverflow="overflow"/>
                </a:tc>
                <a:tc>
                  <a:txBody>
                    <a:bodyPr/>
                    <a:lstStyle/>
                    <a:p>
                      <a:pPr defTabSz="914400"/>
                      <a:r>
                        <a:rPr sz="3200"/>
                        <a:t>0.124</a:t>
                      </a:r>
                    </a:p>
                  </a:txBody>
                  <a:tcPr marL="50800" marR="50800" marT="50800" marB="50800" anchor="ctr" horzOverflow="overflow"/>
                </a:tc>
                <a:tc>
                  <a:txBody>
                    <a:bodyPr/>
                    <a:lstStyle/>
                    <a:p>
                      <a:pPr defTabSz="914400"/>
                      <a:r>
                        <a:rPr sz="3200"/>
                        <a:t>0.045</a:t>
                      </a:r>
                    </a:p>
                  </a:txBody>
                  <a:tcPr marL="50800" marR="50800" marT="50800" marB="50800" anchor="ctr" horzOverflow="overflow"/>
                </a:tc>
                <a:extLst>
                  <a:ext uri="{0D108BD9-81ED-4DB2-BD59-A6C34878D82A}">
                    <a16:rowId xmlns:a16="http://schemas.microsoft.com/office/drawing/2014/main" val="10003"/>
                  </a:ext>
                </a:extLst>
              </a:tr>
              <a:tr h="1030413">
                <a:tc>
                  <a:txBody>
                    <a:bodyPr/>
                    <a:lstStyle/>
                    <a:p>
                      <a:pPr defTabSz="914400"/>
                      <a:r>
                        <a:rPr sz="3200"/>
                        <a:t>N3</a:t>
                      </a:r>
                    </a:p>
                  </a:txBody>
                  <a:tcPr marL="50800" marR="50800" marT="50800" marB="50800" anchor="ctr" horzOverflow="overflow"/>
                </a:tc>
                <a:tc>
                  <a:txBody>
                    <a:bodyPr/>
                    <a:lstStyle/>
                    <a:p>
                      <a:pPr defTabSz="914400"/>
                      <a:r>
                        <a:rPr sz="3200"/>
                        <a:t>0.446</a:t>
                      </a:r>
                    </a:p>
                  </a:txBody>
                  <a:tcPr marL="50800" marR="50800" marT="50800" marB="50800" anchor="ctr" horzOverflow="overflow"/>
                </a:tc>
                <a:tc>
                  <a:txBody>
                    <a:bodyPr/>
                    <a:lstStyle/>
                    <a:p>
                      <a:pPr defTabSz="914400"/>
                      <a:r>
                        <a:rPr sz="3200"/>
                        <a:t>0.235</a:t>
                      </a:r>
                    </a:p>
                  </a:txBody>
                  <a:tcPr marL="50800" marR="50800" marT="50800" marB="50800" anchor="ctr" horzOverflow="overflow"/>
                </a:tc>
                <a:tc>
                  <a:txBody>
                    <a:bodyPr/>
                    <a:lstStyle/>
                    <a:p>
                      <a:pPr defTabSz="914400"/>
                      <a:r>
                        <a:rPr sz="3200"/>
                        <a:t>0.105</a:t>
                      </a:r>
                    </a:p>
                  </a:txBody>
                  <a:tcPr marL="50800" marR="50800" marT="50800" marB="50800" anchor="ctr" horzOverflow="overflow"/>
                </a:tc>
                <a:tc>
                  <a:txBody>
                    <a:bodyPr/>
                    <a:lstStyle/>
                    <a:p>
                      <a:pPr defTabSz="914400"/>
                      <a:r>
                        <a:rPr sz="3200"/>
                        <a:t>0.043</a:t>
                      </a:r>
                    </a:p>
                  </a:txBody>
                  <a:tcPr marL="50800" marR="50800" marT="50800" marB="50800" anchor="ctr" horzOverflow="overflow"/>
                </a:tc>
                <a:extLst>
                  <a:ext uri="{0D108BD9-81ED-4DB2-BD59-A6C34878D82A}">
                    <a16:rowId xmlns:a16="http://schemas.microsoft.com/office/drawing/2014/main" val="10004"/>
                  </a:ext>
                </a:extLst>
              </a:tr>
              <a:tr h="1030413">
                <a:tc>
                  <a:txBody>
                    <a:bodyPr/>
                    <a:lstStyle/>
                    <a:p>
                      <a:pPr defTabSz="914400"/>
                      <a:r>
                        <a:rPr sz="3200"/>
                        <a:t>N4</a:t>
                      </a:r>
                    </a:p>
                  </a:txBody>
                  <a:tcPr marL="50800" marR="50800" marT="50800" marB="50800" anchor="ctr" horzOverflow="overflow"/>
                </a:tc>
                <a:tc>
                  <a:txBody>
                    <a:bodyPr/>
                    <a:lstStyle/>
                    <a:p>
                      <a:pPr defTabSz="914400"/>
                      <a:r>
                        <a:rPr sz="3200"/>
                        <a:t>0.262</a:t>
                      </a:r>
                    </a:p>
                  </a:txBody>
                  <a:tcPr marL="50800" marR="50800" marT="50800" marB="50800" anchor="ctr" horzOverflow="overflow"/>
                </a:tc>
                <a:tc>
                  <a:txBody>
                    <a:bodyPr/>
                    <a:lstStyle/>
                    <a:p>
                      <a:pPr defTabSz="914400"/>
                      <a:r>
                        <a:rPr sz="3200"/>
                        <a:t>0.266</a:t>
                      </a:r>
                    </a:p>
                  </a:txBody>
                  <a:tcPr marL="50800" marR="50800" marT="50800" marB="50800" anchor="ctr" horzOverflow="overflow"/>
                </a:tc>
                <a:tc>
                  <a:txBody>
                    <a:bodyPr/>
                    <a:lstStyle/>
                    <a:p>
                      <a:pPr defTabSz="914400"/>
                      <a:r>
                        <a:rPr sz="3200"/>
                        <a:t>0.200</a:t>
                      </a:r>
                    </a:p>
                  </a:txBody>
                  <a:tcPr marL="50800" marR="50800" marT="50800" marB="50800" anchor="ctr" horzOverflow="overflow"/>
                </a:tc>
                <a:tc>
                  <a:txBody>
                    <a:bodyPr/>
                    <a:lstStyle/>
                    <a:p>
                      <a:pPr defTabSz="914400"/>
                      <a:r>
                        <a:rPr sz="3200"/>
                        <a:t>0.121</a:t>
                      </a:r>
                    </a:p>
                  </a:txBody>
                  <a:tcPr marL="50800" marR="50800" marT="50800" marB="50800" anchor="ctr" horzOverflow="overflow"/>
                </a:tc>
                <a:extLst>
                  <a:ext uri="{0D108BD9-81ED-4DB2-BD59-A6C34878D82A}">
                    <a16:rowId xmlns:a16="http://schemas.microsoft.com/office/drawing/2014/main" val="10005"/>
                  </a:ext>
                </a:extLst>
              </a:tr>
              <a:tr h="1030413">
                <a:tc>
                  <a:txBody>
                    <a:bodyPr/>
                    <a:lstStyle/>
                    <a:p>
                      <a:pPr defTabSz="914400"/>
                      <a:r>
                        <a:rPr sz="3200"/>
                        <a:t>N5</a:t>
                      </a:r>
                    </a:p>
                  </a:txBody>
                  <a:tcPr marL="50800" marR="50800" marT="50800" marB="50800" anchor="ctr" horzOverflow="overflow"/>
                </a:tc>
                <a:tc>
                  <a:txBody>
                    <a:bodyPr/>
                    <a:lstStyle/>
                    <a:p>
                      <a:pPr defTabSz="914400"/>
                      <a:r>
                        <a:rPr sz="3200"/>
                        <a:t>0.142</a:t>
                      </a:r>
                    </a:p>
                  </a:txBody>
                  <a:tcPr marL="50800" marR="50800" marT="50800" marB="50800" anchor="ctr" horzOverflow="overflow"/>
                </a:tc>
                <a:tc>
                  <a:txBody>
                    <a:bodyPr/>
                    <a:lstStyle/>
                    <a:p>
                      <a:pPr defTabSz="914400"/>
                      <a:r>
                        <a:rPr sz="3200"/>
                        <a:t>0.080</a:t>
                      </a:r>
                    </a:p>
                  </a:txBody>
                  <a:tcPr marL="50800" marR="50800" marT="50800" marB="50800" anchor="ctr" horzOverflow="overflow"/>
                </a:tc>
                <a:tc>
                  <a:txBody>
                    <a:bodyPr/>
                    <a:lstStyle/>
                    <a:p>
                      <a:pPr defTabSz="914400"/>
                      <a:r>
                        <a:rPr sz="3200"/>
                        <a:t>0.050</a:t>
                      </a:r>
                    </a:p>
                  </a:txBody>
                  <a:tcPr marL="50800" marR="50800" marT="50800" marB="50800" anchor="ctr" horzOverflow="overflow"/>
                </a:tc>
                <a:tc>
                  <a:txBody>
                    <a:bodyPr/>
                    <a:lstStyle/>
                    <a:p>
                      <a:pPr defTabSz="914400"/>
                      <a:r>
                        <a:rPr sz="3200"/>
                        <a:t>0.026</a:t>
                      </a:r>
                    </a:p>
                  </a:txBody>
                  <a:tcPr marL="50800" marR="50800" marT="50800" marB="50800" anchor="ctr" horzOverflow="overflow"/>
                </a:tc>
                <a:extLst>
                  <a:ext uri="{0D108BD9-81ED-4DB2-BD59-A6C34878D82A}">
                    <a16:rowId xmlns:a16="http://schemas.microsoft.com/office/drawing/2014/main" val="10006"/>
                  </a:ext>
                </a:extLst>
              </a:tr>
              <a:tr h="1030413">
                <a:tc>
                  <a:txBody>
                    <a:bodyPr/>
                    <a:lstStyle/>
                    <a:p>
                      <a:pPr defTabSz="914400"/>
                      <a:r>
                        <a:rPr sz="3200"/>
                        <a:t>N6</a:t>
                      </a:r>
                    </a:p>
                  </a:txBody>
                  <a:tcPr marL="50800" marR="50800" marT="50800" marB="50800" anchor="ctr" horzOverflow="overflow"/>
                </a:tc>
                <a:tc>
                  <a:txBody>
                    <a:bodyPr/>
                    <a:lstStyle/>
                    <a:p>
                      <a:pPr defTabSz="914400"/>
                      <a:r>
                        <a:rPr sz="3200"/>
                        <a:t>0.096</a:t>
                      </a:r>
                    </a:p>
                  </a:txBody>
                  <a:tcPr marL="50800" marR="50800" marT="50800" marB="50800" anchor="ctr" horzOverflow="overflow"/>
                </a:tc>
                <a:tc>
                  <a:txBody>
                    <a:bodyPr/>
                    <a:lstStyle/>
                    <a:p>
                      <a:pPr defTabSz="914400"/>
                      <a:r>
                        <a:rPr sz="3200"/>
                        <a:t>0.061</a:t>
                      </a:r>
                    </a:p>
                  </a:txBody>
                  <a:tcPr marL="50800" marR="50800" marT="50800" marB="50800" anchor="ctr" horzOverflow="overflow"/>
                </a:tc>
                <a:tc>
                  <a:txBody>
                    <a:bodyPr/>
                    <a:lstStyle/>
                    <a:p>
                      <a:pPr defTabSz="914400"/>
                      <a:r>
                        <a:rPr sz="3200"/>
                        <a:t>0.039</a:t>
                      </a:r>
                    </a:p>
                  </a:txBody>
                  <a:tcPr marL="50800" marR="50800" marT="50800" marB="50800" anchor="ctr" horzOverflow="overflow"/>
                </a:tc>
                <a:tc>
                  <a:txBody>
                    <a:bodyPr/>
                    <a:lstStyle/>
                    <a:p>
                      <a:pPr defTabSz="914400"/>
                      <a:r>
                        <a:rPr sz="3200"/>
                        <a:t>0.023</a:t>
                      </a:r>
                    </a:p>
                  </a:txBody>
                  <a:tcPr marL="50800" marR="50800" marT="50800" marB="50800" anchor="ctr" horzOverflow="overflow"/>
                </a:tc>
                <a:extLst>
                  <a:ext uri="{0D108BD9-81ED-4DB2-BD59-A6C34878D82A}">
                    <a16:rowId xmlns:a16="http://schemas.microsoft.com/office/drawing/2014/main" val="10007"/>
                  </a:ext>
                </a:extLst>
              </a:tr>
            </a:tbl>
          </a:graphicData>
        </a:graphic>
      </p:graphicFrame>
      <p:sp>
        <p:nvSpPr>
          <p:cNvPr id="244" name="Sampling method: uniformly at random sample a node and then uniformly at random pick a node adjacent to it and capture the induced subgraph."/>
          <p:cNvSpPr txBox="1"/>
          <p:nvPr/>
        </p:nvSpPr>
        <p:spPr>
          <a:xfrm>
            <a:off x="12578681" y="3649971"/>
            <a:ext cx="11108189" cy="4083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546100" indent="-546100" algn="l">
              <a:lnSpc>
                <a:spcPct val="130000"/>
              </a:lnSpc>
              <a:buSzPct val="123000"/>
              <a:buChar char="•"/>
              <a:defRPr sz="4300">
                <a:solidFill>
                  <a:srgbClr val="000000"/>
                </a:solidFill>
              </a:defRPr>
            </a:lvl1pPr>
          </a:lstStyle>
          <a:p>
            <a:r>
              <a:t>Sampling method: uniformly at random sample a node and then uniformly at random pick a node adjacent to it and capture the induced subgraph.</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artial topology"/>
          <p:cNvSpPr txBox="1">
            <a:spLocks noGrp="1"/>
          </p:cNvSpPr>
          <p:nvPr>
            <p:ph type="title"/>
          </p:nvPr>
        </p:nvSpPr>
        <p:spPr>
          <a:prstGeom prst="rect">
            <a:avLst/>
          </a:prstGeom>
        </p:spPr>
        <p:txBody>
          <a:bodyPr/>
          <a:lstStyle/>
          <a:p>
            <a:r>
              <a:t>Partial topology</a:t>
            </a:r>
          </a:p>
        </p:txBody>
      </p:sp>
      <p:sp>
        <p:nvSpPr>
          <p:cNvPr id="247" name="Average degre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Average degree</a:t>
            </a:r>
          </a:p>
        </p:txBody>
      </p:sp>
      <p:pic>
        <p:nvPicPr>
          <p:cNvPr id="248" name="average_degree.pdf" descr="average_degree.pdf"/>
          <p:cNvPicPr>
            <a:picLocks noChangeAspect="1"/>
          </p:cNvPicPr>
          <p:nvPr/>
        </p:nvPicPr>
        <p:blipFill>
          <a:blip r:embed="rId2"/>
          <a:stretch>
            <a:fillRect/>
          </a:stretch>
        </p:blipFill>
        <p:spPr>
          <a:xfrm>
            <a:off x="994458" y="5031418"/>
            <a:ext cx="11150304" cy="6690183"/>
          </a:xfrm>
          <a:prstGeom prst="rect">
            <a:avLst/>
          </a:prstGeom>
          <a:ln w="12700">
            <a:miter lim="400000"/>
          </a:ln>
        </p:spPr>
      </p:pic>
      <p:sp>
        <p:nvSpPr>
          <p:cNvPr id="249" name="ER N = 200…"/>
          <p:cNvSpPr txBox="1"/>
          <p:nvPr/>
        </p:nvSpPr>
        <p:spPr>
          <a:xfrm>
            <a:off x="12180033" y="5328985"/>
            <a:ext cx="11108189" cy="2408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46100" indent="-546100" algn="l">
              <a:lnSpc>
                <a:spcPct val="130000"/>
              </a:lnSpc>
              <a:buSzPct val="123000"/>
              <a:buChar char="•"/>
              <a:defRPr sz="4300">
                <a:solidFill>
                  <a:srgbClr val="000000"/>
                </a:solidFill>
              </a:defRPr>
            </a:pPr>
            <a:r>
              <a:t>ER N = 200</a:t>
            </a:r>
          </a:p>
          <a:p>
            <a:pPr marL="546100" indent="-546100" algn="l">
              <a:lnSpc>
                <a:spcPct val="130000"/>
              </a:lnSpc>
              <a:buSzPct val="123000"/>
              <a:buChar char="•"/>
              <a:defRPr sz="4300">
                <a:solidFill>
                  <a:srgbClr val="000000"/>
                </a:solidFill>
              </a:defRPr>
            </a:pPr>
            <a:r>
              <a:t>Sampling method: Pagerank based</a:t>
            </a:r>
          </a:p>
          <a:p>
            <a:pPr marL="546100" indent="-546100" algn="l">
              <a:lnSpc>
                <a:spcPct val="130000"/>
              </a:lnSpc>
              <a:buSzPct val="123000"/>
              <a:buChar char="•"/>
              <a:defRPr sz="4300">
                <a:solidFill>
                  <a:srgbClr val="000000"/>
                </a:solidFill>
              </a:defRPr>
            </a:pPr>
            <a:r>
              <a:t># repetition = 200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ontrollability"/>
          <p:cNvSpPr txBox="1">
            <a:spLocks noGrp="1"/>
          </p:cNvSpPr>
          <p:nvPr>
            <p:ph type="title"/>
          </p:nvPr>
        </p:nvSpPr>
        <p:spPr>
          <a:prstGeom prst="rect">
            <a:avLst/>
          </a:prstGeom>
        </p:spPr>
        <p:txBody>
          <a:bodyPr/>
          <a:lstStyle/>
          <a:p>
            <a:r>
              <a:t>Controllability</a:t>
            </a:r>
          </a:p>
        </p:txBody>
      </p:sp>
      <p:sp>
        <p:nvSpPr>
          <p:cNvPr id="157" name="What is the minimal set of nodes needed to fully control a network and drive each node to a desired state?"/>
          <p:cNvSpPr txBox="1">
            <a:spLocks noGrp="1"/>
          </p:cNvSpPr>
          <p:nvPr>
            <p:ph type="body" sz="quarter" idx="1"/>
          </p:nvPr>
        </p:nvSpPr>
        <p:spPr>
          <a:xfrm>
            <a:off x="1206500" y="6108864"/>
            <a:ext cx="21971000" cy="1931360"/>
          </a:xfrm>
          <a:prstGeom prst="rect">
            <a:avLst/>
          </a:prstGeom>
        </p:spPr>
        <p:txBody>
          <a:bodyPr/>
          <a:lstStyle>
            <a:lvl1pPr marL="0" indent="0">
              <a:buSzTx/>
              <a:buNone/>
            </a:lvl1pPr>
          </a:lstStyle>
          <a:p>
            <a:r>
              <a:t>What is the minimal set of nodes needed to fully control a network and drive each node to a desired state?</a:t>
            </a:r>
          </a:p>
        </p:txBody>
      </p:sp>
      <p:sp>
        <p:nvSpPr>
          <p:cNvPr id="158" name="Research question"/>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t>Research question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Other questions"/>
          <p:cNvSpPr txBox="1">
            <a:spLocks noGrp="1"/>
          </p:cNvSpPr>
          <p:nvPr>
            <p:ph type="title"/>
          </p:nvPr>
        </p:nvSpPr>
        <p:spPr>
          <a:prstGeom prst="rect">
            <a:avLst/>
          </a:prstGeom>
        </p:spPr>
        <p:txBody>
          <a:bodyPr/>
          <a:lstStyle/>
          <a:p>
            <a:r>
              <a:t>Other questions</a:t>
            </a:r>
          </a:p>
        </p:txBody>
      </p:sp>
      <p:sp>
        <p:nvSpPr>
          <p:cNvPr id="252" name="Does the removal of driver nodes affect network resilience more compared to hubs or other ordinary nodes?…"/>
          <p:cNvSpPr txBox="1">
            <a:spLocks noGrp="1"/>
          </p:cNvSpPr>
          <p:nvPr>
            <p:ph type="body" idx="1"/>
          </p:nvPr>
        </p:nvSpPr>
        <p:spPr>
          <a:prstGeom prst="rect">
            <a:avLst/>
          </a:prstGeom>
        </p:spPr>
        <p:txBody>
          <a:bodyPr/>
          <a:lstStyle/>
          <a:p>
            <a:pPr marL="513644" indent="-513644" defTabSz="355600">
              <a:lnSpc>
                <a:spcPct val="100000"/>
              </a:lnSpc>
              <a:spcBef>
                <a:spcPts val="0"/>
              </a:spcBef>
              <a:buFont typeface="Menlo Regular"/>
            </a:pPr>
            <a:r>
              <a:t>Does the removal of driver nodes affect network resilience more compared to hubs or other ordinary nodes?</a:t>
            </a:r>
          </a:p>
          <a:p>
            <a:pPr marL="513644" indent="-513644" defTabSz="355600">
              <a:lnSpc>
                <a:spcPct val="100000"/>
              </a:lnSpc>
              <a:spcBef>
                <a:spcPts val="0"/>
              </a:spcBef>
              <a:buFont typeface="Menlo Regular"/>
            </a:pPr>
            <a:r>
              <a:t>Does this method work for nonlinear dynamics?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ference"/>
          <p:cNvSpPr txBox="1">
            <a:spLocks noGrp="1"/>
          </p:cNvSpPr>
          <p:nvPr>
            <p:ph type="title"/>
          </p:nvPr>
        </p:nvSpPr>
        <p:spPr>
          <a:prstGeom prst="rect">
            <a:avLst/>
          </a:prstGeom>
        </p:spPr>
        <p:txBody>
          <a:bodyPr/>
          <a:lstStyle/>
          <a:p>
            <a:r>
              <a:t>Reference</a:t>
            </a:r>
          </a:p>
        </p:txBody>
      </p:sp>
      <p:sp>
        <p:nvSpPr>
          <p:cNvPr id="255" name="[1] Liu, Y.Y., Slotine, J.J. and Barabási, A.L., 2011. Controllability of complex networks. nature, 473(7346), pp.167-173.…"/>
          <p:cNvSpPr txBox="1">
            <a:spLocks noGrp="1"/>
          </p:cNvSpPr>
          <p:nvPr>
            <p:ph type="body" idx="1"/>
          </p:nvPr>
        </p:nvSpPr>
        <p:spPr>
          <a:prstGeom prst="rect">
            <a:avLst/>
          </a:prstGeom>
        </p:spPr>
        <p:txBody>
          <a:bodyPr/>
          <a:lstStyle/>
          <a:p>
            <a:pPr marL="0" indent="0">
              <a:buSzTx/>
              <a:buNone/>
            </a:pPr>
            <a:r>
              <a:t>[1] Liu, Y.Y., Slotine, J.J. and Barabási, A.L., 2011. Controllability of complex networks. </a:t>
            </a:r>
            <a:r>
              <a:rPr i="1"/>
              <a:t>nature</a:t>
            </a:r>
            <a:r>
              <a:t>, </a:t>
            </a:r>
            <a:r>
              <a:rPr i="1"/>
              <a:t>473</a:t>
            </a:r>
            <a:r>
              <a:t>(7346), pp.167-173.</a:t>
            </a:r>
          </a:p>
          <a:p>
            <a:pPr marL="0" indent="0">
              <a:buSzTx/>
              <a:buNone/>
            </a:pPr>
            <a:r>
              <a:t>[2] Lin, C.T., 1974. Structural controllability. </a:t>
            </a:r>
            <a:r>
              <a:rPr i="1"/>
              <a:t>IEEE Transactions on Automatic Control</a:t>
            </a:r>
            <a:r>
              <a:t>, </a:t>
            </a:r>
            <a:r>
              <a:rPr i="1"/>
              <a:t>19</a:t>
            </a:r>
            <a:r>
              <a:t>(3), pp.201-208.</a:t>
            </a:r>
          </a:p>
          <a:p>
            <a:pPr marL="0" indent="0">
              <a:buSzTx/>
              <a:buNone/>
            </a:pPr>
            <a:r>
              <a:t>[3] Mayeda, H., 1981. On structural controllability theorem. </a:t>
            </a:r>
            <a:r>
              <a:rPr i="1"/>
              <a:t>IEEE Transactions on Automatic Control</a:t>
            </a:r>
            <a:r>
              <a:t>, </a:t>
            </a:r>
            <a:r>
              <a:rPr i="1"/>
              <a:t>26</a:t>
            </a:r>
            <a:r>
              <a:t>(3), pp.795-798.</a:t>
            </a:r>
          </a:p>
          <a:p>
            <a:pPr marL="0" indent="0">
              <a:buSzTx/>
              <a:buNone/>
            </a:pPr>
            <a:r>
              <a:t>[4] Leskovec, J. and Faloutsos, C., 2006, August. Sampling from large graphs. In Proceedings of the 12th ACM SIGKDD international conference on Knowledge discovery and data mining (pp. 631-636).</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ontrollability"/>
          <p:cNvSpPr txBox="1">
            <a:spLocks noGrp="1"/>
          </p:cNvSpPr>
          <p:nvPr>
            <p:ph type="title"/>
          </p:nvPr>
        </p:nvSpPr>
        <p:spPr>
          <a:prstGeom prst="rect">
            <a:avLst/>
          </a:prstGeom>
        </p:spPr>
        <p:txBody>
          <a:bodyPr/>
          <a:lstStyle/>
          <a:p>
            <a:r>
              <a:t>Controllability</a:t>
            </a:r>
          </a:p>
        </p:txBody>
      </p:sp>
      <p:sp>
        <p:nvSpPr>
          <p:cNvPr id="161" name="The ODE describes the dynamics of a directed and weighted network G=(V,E)…"/>
          <p:cNvSpPr txBox="1"/>
          <p:nvPr/>
        </p:nvSpPr>
        <p:spPr>
          <a:xfrm>
            <a:off x="10795662" y="5024580"/>
            <a:ext cx="13222032" cy="8270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46100" indent="-546100" algn="l">
              <a:lnSpc>
                <a:spcPct val="130000"/>
              </a:lnSpc>
              <a:buSzPct val="123000"/>
              <a:buChar char="•"/>
              <a:defRPr sz="4300">
                <a:solidFill>
                  <a:srgbClr val="000000"/>
                </a:solidFill>
              </a:defRPr>
            </a:pPr>
            <a:r>
              <a:t>The ODE describes the dynamics of a directed and weighted network G=(V,E)</a:t>
            </a:r>
          </a:p>
          <a:p>
            <a:pPr marL="546100" indent="-546100" algn="l">
              <a:lnSpc>
                <a:spcPct val="130000"/>
              </a:lnSpc>
              <a:buSzPct val="123000"/>
              <a:buChar char="•"/>
              <a:defRPr sz="4300">
                <a:solidFill>
                  <a:srgbClr val="000000"/>
                </a:solidFill>
              </a:defRPr>
            </a:pPr>
            <a:r>
              <a:t>State vector x(t) of size N</a:t>
            </a:r>
          </a:p>
          <a:p>
            <a:pPr marL="571500" indent="-571500" algn="l">
              <a:lnSpc>
                <a:spcPct val="130000"/>
              </a:lnSpc>
              <a:buSzPct val="128000"/>
              <a:buChar char="•"/>
              <a:defRPr sz="4300">
                <a:solidFill>
                  <a:srgbClr val="000000"/>
                </a:solidFill>
              </a:defRPr>
            </a:pPr>
            <a:r>
              <a:t>Input signal u(t) of size M &lt;=&gt; number of driver nodes</a:t>
            </a:r>
          </a:p>
          <a:p>
            <a:pPr marL="571500" indent="-571500" algn="l">
              <a:lnSpc>
                <a:spcPct val="130000"/>
              </a:lnSpc>
              <a:buSzPct val="128000"/>
              <a:buChar char="•"/>
              <a:defRPr sz="4300">
                <a:solidFill>
                  <a:srgbClr val="000000"/>
                </a:solidFill>
              </a:defRPr>
            </a:pPr>
            <a:r>
              <a:t>A: state matrix of size N x N; A_ij denotes the effect of node j on node i</a:t>
            </a:r>
          </a:p>
          <a:p>
            <a:pPr marL="571500" indent="-571500" algn="l">
              <a:lnSpc>
                <a:spcPct val="130000"/>
              </a:lnSpc>
              <a:buSzPct val="128000"/>
              <a:buChar char="•"/>
              <a:defRPr sz="4300">
                <a:solidFill>
                  <a:srgbClr val="000000"/>
                </a:solidFill>
              </a:defRPr>
            </a:pPr>
            <a:r>
              <a:t>B: input matrix of size N x M; B_ij is the weight that input signal u_j can affect node i</a:t>
            </a:r>
          </a:p>
        </p:txBody>
      </p:sp>
      <p:sp>
        <p:nvSpPr>
          <p:cNvPr id="162" name="Problem setup"/>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t>Problem setup</a:t>
            </a:r>
          </a:p>
        </p:txBody>
      </p:sp>
      <p:sp>
        <p:nvSpPr>
          <p:cNvPr id="163" name="Controlled nodes: x1, x2, x3"/>
          <p:cNvSpPr txBox="1"/>
          <p:nvPr/>
        </p:nvSpPr>
        <p:spPr>
          <a:xfrm>
            <a:off x="1543532" y="10408258"/>
            <a:ext cx="6972224" cy="73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300">
                <a:solidFill>
                  <a:srgbClr val="000000"/>
                </a:solidFill>
              </a:defRPr>
            </a:lvl1pPr>
          </a:lstStyle>
          <a:p>
            <a:r>
              <a:t>Controlled nodes: x1, x2, x3</a:t>
            </a:r>
          </a:p>
        </p:txBody>
      </p:sp>
      <p:pic>
        <p:nvPicPr>
          <p:cNvPr id="164" name="Image" descr="Image"/>
          <p:cNvPicPr>
            <a:picLocks noChangeAspect="1"/>
          </p:cNvPicPr>
          <p:nvPr/>
        </p:nvPicPr>
        <p:blipFill>
          <a:blip r:embed="rId2"/>
          <a:stretch>
            <a:fillRect/>
          </a:stretch>
        </p:blipFill>
        <p:spPr>
          <a:xfrm>
            <a:off x="1484151" y="3528521"/>
            <a:ext cx="6428971" cy="5863879"/>
          </a:xfrm>
          <a:prstGeom prst="rect">
            <a:avLst/>
          </a:prstGeom>
          <a:ln w="12700">
            <a:miter lim="400000"/>
          </a:ln>
        </p:spPr>
      </p:pic>
      <p:pic>
        <p:nvPicPr>
          <p:cNvPr id="165" name="Image" descr="Image"/>
          <p:cNvPicPr>
            <a:picLocks noChangeAspect="1"/>
          </p:cNvPicPr>
          <p:nvPr/>
        </p:nvPicPr>
        <p:blipFill>
          <a:blip r:embed="rId3"/>
          <a:stretch>
            <a:fillRect/>
          </a:stretch>
        </p:blipFill>
        <p:spPr>
          <a:xfrm>
            <a:off x="11129408" y="2905486"/>
            <a:ext cx="7351970" cy="201209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ontrollability"/>
          <p:cNvSpPr txBox="1">
            <a:spLocks noGrp="1"/>
          </p:cNvSpPr>
          <p:nvPr>
            <p:ph type="title"/>
          </p:nvPr>
        </p:nvSpPr>
        <p:spPr>
          <a:prstGeom prst="rect">
            <a:avLst/>
          </a:prstGeom>
        </p:spPr>
        <p:txBody>
          <a:bodyPr/>
          <a:lstStyle/>
          <a:p>
            <a:r>
              <a:t>Controllability</a:t>
            </a:r>
          </a:p>
        </p:txBody>
      </p:sp>
      <p:sp>
        <p:nvSpPr>
          <p:cNvPr id="168" name="Kalman’s controllability rank condition"/>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5500" b="1">
                <a:solidFill>
                  <a:srgbClr val="000000"/>
                </a:solidFill>
              </a:defRPr>
            </a:lvl1pPr>
          </a:lstStyle>
          <a:p>
            <a:r>
              <a:t>Kalman’s controllability rank condition</a:t>
            </a:r>
          </a:p>
        </p:txBody>
      </p:sp>
      <p:sp>
        <p:nvSpPr>
          <p:cNvPr id="169" name="A linear control system is controllable if and only if the N x NM matrix"/>
          <p:cNvSpPr txBox="1"/>
          <p:nvPr/>
        </p:nvSpPr>
        <p:spPr>
          <a:xfrm>
            <a:off x="1228647" y="4473971"/>
            <a:ext cx="20369285"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800">
                <a:solidFill>
                  <a:srgbClr val="000000"/>
                </a:solidFill>
              </a:defRPr>
            </a:lvl1pPr>
          </a:lstStyle>
          <a:p>
            <a:r>
              <a:t>A linear control system is controllable if and only if the N x NM matrix</a:t>
            </a:r>
          </a:p>
        </p:txBody>
      </p:sp>
      <p:pic>
        <p:nvPicPr>
          <p:cNvPr id="170" name="Image" descr="Image"/>
          <p:cNvPicPr>
            <a:picLocks noChangeAspect="1"/>
          </p:cNvPicPr>
          <p:nvPr/>
        </p:nvPicPr>
        <p:blipFill>
          <a:blip r:embed="rId2"/>
          <a:stretch>
            <a:fillRect/>
          </a:stretch>
        </p:blipFill>
        <p:spPr>
          <a:xfrm>
            <a:off x="7674641" y="5524662"/>
            <a:ext cx="9034718" cy="1433164"/>
          </a:xfrm>
          <a:prstGeom prst="rect">
            <a:avLst/>
          </a:prstGeom>
          <a:ln w="12700">
            <a:miter lim="400000"/>
          </a:ln>
        </p:spPr>
      </p:pic>
      <p:sp>
        <p:nvSpPr>
          <p:cNvPr id="171" name="has full rank, i.e.,"/>
          <p:cNvSpPr txBox="1"/>
          <p:nvPr/>
        </p:nvSpPr>
        <p:spPr>
          <a:xfrm>
            <a:off x="1228647" y="7302922"/>
            <a:ext cx="20369285"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800">
                <a:solidFill>
                  <a:srgbClr val="000000"/>
                </a:solidFill>
              </a:defRPr>
            </a:lvl1pPr>
          </a:lstStyle>
          <a:p>
            <a:r>
              <a:t>has full rank, i.e., </a:t>
            </a:r>
          </a:p>
        </p:txBody>
      </p:sp>
      <p:pic>
        <p:nvPicPr>
          <p:cNvPr id="172" name="Image" descr="Image"/>
          <p:cNvPicPr>
            <a:picLocks noChangeAspect="1"/>
          </p:cNvPicPr>
          <p:nvPr/>
        </p:nvPicPr>
        <p:blipFill>
          <a:blip r:embed="rId3"/>
          <a:stretch>
            <a:fillRect/>
          </a:stretch>
        </p:blipFill>
        <p:spPr>
          <a:xfrm>
            <a:off x="5847335" y="7200085"/>
            <a:ext cx="4469525" cy="1014107"/>
          </a:xfrm>
          <a:prstGeom prst="rect">
            <a:avLst/>
          </a:prstGeom>
          <a:ln w="12700">
            <a:miter lim="400000"/>
          </a:ln>
        </p:spPr>
      </p:pic>
      <p:sp>
        <p:nvSpPr>
          <p:cNvPr id="173" name="Problems:…"/>
          <p:cNvSpPr txBox="1"/>
          <p:nvPr/>
        </p:nvSpPr>
        <p:spPr>
          <a:xfrm>
            <a:off x="1197842" y="9777460"/>
            <a:ext cx="11876504" cy="2525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pPr>
            <a:r>
              <a:t>Problems: </a:t>
            </a:r>
          </a:p>
          <a:p>
            <a:pPr marL="508000" indent="-508000" algn="l">
              <a:buSzPct val="123000"/>
              <a:buChar char="•"/>
              <a:defRPr sz="4000"/>
            </a:pPr>
            <a:r>
              <a:t>The link weights are noisy or unknown.</a:t>
            </a:r>
          </a:p>
          <a:p>
            <a:pPr marL="508000" indent="-508000" algn="l">
              <a:buSzPct val="123000"/>
              <a:buChar char="•"/>
              <a:defRPr sz="4000"/>
            </a:pPr>
            <a:r>
              <a:t>The condition is expensive to verify for huge networks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ontrol theory -&gt; network topology"/>
          <p:cNvSpPr txBox="1">
            <a:spLocks noGrp="1"/>
          </p:cNvSpPr>
          <p:nvPr>
            <p:ph type="title"/>
          </p:nvPr>
        </p:nvSpPr>
        <p:spPr>
          <a:prstGeom prst="rect">
            <a:avLst/>
          </a:prstGeom>
        </p:spPr>
        <p:txBody>
          <a:bodyPr/>
          <a:lstStyle/>
          <a:p>
            <a:r>
              <a:t>Control theory -&gt; network topology</a:t>
            </a:r>
          </a:p>
        </p:txBody>
      </p:sp>
      <p:sp>
        <p:nvSpPr>
          <p:cNvPr id="176" name="Structural controllability theorem by Lin et al: [2]"/>
          <p:cNvSpPr txBox="1">
            <a:spLocks noGrp="1"/>
          </p:cNvSpPr>
          <p:nvPr>
            <p:ph type="body" sz="quarter" idx="1"/>
          </p:nvPr>
        </p:nvSpPr>
        <p:spPr>
          <a:xfrm>
            <a:off x="1206499" y="3119000"/>
            <a:ext cx="21971001" cy="839056"/>
          </a:xfrm>
          <a:prstGeom prst="rect">
            <a:avLst/>
          </a:prstGeom>
        </p:spPr>
        <p:txBody>
          <a:bodyPr/>
          <a:lstStyle>
            <a:lvl1pPr marL="0" indent="0">
              <a:buSzTx/>
              <a:buNone/>
            </a:lvl1pPr>
          </a:lstStyle>
          <a:p>
            <a:r>
              <a:t>Structural controllability theorem by Lin et al: [2]</a:t>
            </a:r>
          </a:p>
        </p:txBody>
      </p:sp>
      <p:sp>
        <p:nvSpPr>
          <p:cNvPr id="177" name="Dilation"/>
          <p:cNvSpPr txBox="1"/>
          <p:nvPr/>
        </p:nvSpPr>
        <p:spPr>
          <a:xfrm>
            <a:off x="4447621" y="11776958"/>
            <a:ext cx="1391413" cy="548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vl1pPr>
          </a:lstStyle>
          <a:p>
            <a:r>
              <a:t>Dilation</a:t>
            </a:r>
          </a:p>
        </p:txBody>
      </p:sp>
      <p:sp>
        <p:nvSpPr>
          <p:cNvPr id="178" name="Inaccessible nodes"/>
          <p:cNvSpPr txBox="1"/>
          <p:nvPr/>
        </p:nvSpPr>
        <p:spPr>
          <a:xfrm>
            <a:off x="15069731" y="11776958"/>
            <a:ext cx="3381376" cy="548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vl1pPr>
          </a:lstStyle>
          <a:p>
            <a:r>
              <a:t>Inaccessible nodes</a:t>
            </a:r>
          </a:p>
        </p:txBody>
      </p:sp>
      <p:sp>
        <p:nvSpPr>
          <p:cNvPr id="179" name="A linear control system is structurally controllable if G contains no dilation or inaccessible nodes."/>
          <p:cNvSpPr txBox="1"/>
          <p:nvPr/>
        </p:nvSpPr>
        <p:spPr>
          <a:xfrm>
            <a:off x="1184353" y="4355640"/>
            <a:ext cx="20369285" cy="1532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800">
                <a:solidFill>
                  <a:srgbClr val="000000"/>
                </a:solidFill>
              </a:defRPr>
            </a:lvl1pPr>
          </a:lstStyle>
          <a:p>
            <a:r>
              <a:t>A linear control system is structurally controllable if G contains no dilation or inaccessible nodes.</a:t>
            </a:r>
          </a:p>
        </p:txBody>
      </p:sp>
      <p:pic>
        <p:nvPicPr>
          <p:cNvPr id="180" name="Image" descr="Image"/>
          <p:cNvPicPr>
            <a:picLocks noChangeAspect="1"/>
          </p:cNvPicPr>
          <p:nvPr/>
        </p:nvPicPr>
        <p:blipFill>
          <a:blip r:embed="rId2"/>
          <a:stretch>
            <a:fillRect/>
          </a:stretch>
        </p:blipFill>
        <p:spPr>
          <a:xfrm>
            <a:off x="3618976" y="7389973"/>
            <a:ext cx="4095911" cy="3444289"/>
          </a:xfrm>
          <a:prstGeom prst="rect">
            <a:avLst/>
          </a:prstGeom>
          <a:ln w="12700">
            <a:miter lim="400000"/>
          </a:ln>
        </p:spPr>
      </p:pic>
      <p:pic>
        <p:nvPicPr>
          <p:cNvPr id="181" name="Image" descr="Image"/>
          <p:cNvPicPr>
            <a:picLocks noChangeAspect="1"/>
          </p:cNvPicPr>
          <p:nvPr/>
        </p:nvPicPr>
        <p:blipFill>
          <a:blip r:embed="rId3"/>
          <a:stretch>
            <a:fillRect/>
          </a:stretch>
        </p:blipFill>
        <p:spPr>
          <a:xfrm>
            <a:off x="13480989" y="7030705"/>
            <a:ext cx="6558861" cy="269160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roposed method"/>
          <p:cNvSpPr txBox="1">
            <a:spLocks noGrp="1"/>
          </p:cNvSpPr>
          <p:nvPr>
            <p:ph type="title"/>
          </p:nvPr>
        </p:nvSpPr>
        <p:spPr>
          <a:prstGeom prst="rect">
            <a:avLst/>
          </a:prstGeom>
        </p:spPr>
        <p:txBody>
          <a:bodyPr/>
          <a:lstStyle/>
          <a:p>
            <a:r>
              <a:t>Proposed method</a:t>
            </a:r>
          </a:p>
        </p:txBody>
      </p:sp>
      <p:sp>
        <p:nvSpPr>
          <p:cNvPr id="184" name="Maximum matchin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Maximum matching</a:t>
            </a:r>
          </a:p>
        </p:txBody>
      </p:sp>
      <p:pic>
        <p:nvPicPr>
          <p:cNvPr id="185" name="Image" descr="Image"/>
          <p:cNvPicPr>
            <a:picLocks noChangeAspect="1"/>
          </p:cNvPicPr>
          <p:nvPr/>
        </p:nvPicPr>
        <p:blipFill>
          <a:blip r:embed="rId2"/>
          <a:stretch>
            <a:fillRect/>
          </a:stretch>
        </p:blipFill>
        <p:spPr>
          <a:xfrm>
            <a:off x="10384192" y="4333491"/>
            <a:ext cx="13807198" cy="7516017"/>
          </a:xfrm>
          <a:prstGeom prst="rect">
            <a:avLst/>
          </a:prstGeom>
          <a:ln w="12700">
            <a:miter lim="400000"/>
          </a:ln>
        </p:spPr>
      </p:pic>
      <p:sp>
        <p:nvSpPr>
          <p:cNvPr id="186" name="Minimal set of driver nodes = unmatched nodes corresponding to any maximal matching…"/>
          <p:cNvSpPr txBox="1"/>
          <p:nvPr/>
        </p:nvSpPr>
        <p:spPr>
          <a:xfrm>
            <a:off x="829450" y="3735327"/>
            <a:ext cx="8437383" cy="108769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46100" indent="-546100" algn="l">
              <a:lnSpc>
                <a:spcPct val="130000"/>
              </a:lnSpc>
              <a:buSzPct val="123000"/>
              <a:buChar char="•"/>
              <a:defRPr sz="4300" b="1">
                <a:solidFill>
                  <a:srgbClr val="000000"/>
                </a:solidFill>
              </a:defRPr>
            </a:pPr>
            <a:r>
              <a:t>Minimal set of driver nodes = unmatched nodes corresponding to any maximal matching</a:t>
            </a:r>
          </a:p>
          <a:p>
            <a:pPr marL="546100" indent="-546100" algn="l">
              <a:lnSpc>
                <a:spcPct val="130000"/>
              </a:lnSpc>
              <a:buSzPct val="123000"/>
              <a:buChar char="•"/>
              <a:defRPr sz="4300">
                <a:solidFill>
                  <a:srgbClr val="000000"/>
                </a:solidFill>
              </a:defRPr>
            </a:pPr>
            <a:r>
              <a:t>Matching: a set of edges with no shared starting/ending node</a:t>
            </a:r>
          </a:p>
          <a:p>
            <a:pPr marL="546100" indent="-546100" algn="l">
              <a:lnSpc>
                <a:spcPct val="130000"/>
              </a:lnSpc>
              <a:buSzPct val="123000"/>
              <a:buChar char="•"/>
              <a:defRPr sz="4300">
                <a:solidFill>
                  <a:srgbClr val="000000"/>
                </a:solidFill>
              </a:defRPr>
            </a:pPr>
            <a:r>
              <a:t>Matched node: an ending vertex of some edge in a matching</a:t>
            </a:r>
          </a:p>
          <a:p>
            <a:pPr marL="546100" indent="-546100" algn="l">
              <a:lnSpc>
                <a:spcPct val="130000"/>
              </a:lnSpc>
              <a:buSzPct val="123000"/>
              <a:buChar char="•"/>
              <a:defRPr sz="4300">
                <a:solidFill>
                  <a:srgbClr val="000000"/>
                </a:solidFill>
              </a:defRPr>
            </a:pPr>
            <a:r>
              <a:t>Unmatched node: V - {matched nodes}</a:t>
            </a:r>
          </a:p>
          <a:p>
            <a:pPr algn="l">
              <a:lnSpc>
                <a:spcPct val="130000"/>
              </a:lnSpc>
              <a:defRPr sz="4300" b="1">
                <a:solidFill>
                  <a:srgbClr val="000000"/>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Experiments"/>
          <p:cNvSpPr txBox="1">
            <a:spLocks noGrp="1"/>
          </p:cNvSpPr>
          <p:nvPr>
            <p:ph type="title"/>
          </p:nvPr>
        </p:nvSpPr>
        <p:spPr>
          <a:prstGeom prst="rect">
            <a:avLst/>
          </a:prstGeom>
        </p:spPr>
        <p:txBody>
          <a:bodyPr/>
          <a:lstStyle/>
          <a:p>
            <a:r>
              <a:t>Experiments</a:t>
            </a:r>
          </a:p>
        </p:txBody>
      </p:sp>
      <p:sp>
        <p:nvSpPr>
          <p:cNvPr id="189" name="Controllability of real networks…"/>
          <p:cNvSpPr txBox="1">
            <a:spLocks noGrp="1"/>
          </p:cNvSpPr>
          <p:nvPr>
            <p:ph type="body" idx="1"/>
          </p:nvPr>
        </p:nvSpPr>
        <p:spPr>
          <a:prstGeom prst="rect">
            <a:avLst/>
          </a:prstGeom>
        </p:spPr>
        <p:txBody>
          <a:bodyPr/>
          <a:lstStyle/>
          <a:p>
            <a:r>
              <a:t>Controllability of real networks</a:t>
            </a:r>
          </a:p>
          <a:p>
            <a:r>
              <a:t>Degree distribution</a:t>
            </a:r>
          </a:p>
          <a:p>
            <a:r>
              <a:t>Synthetic network model</a:t>
            </a:r>
          </a:p>
          <a:p>
            <a:pPr lvl="1"/>
            <a:r>
              <a:t>Average degree</a:t>
            </a:r>
          </a:p>
          <a:p>
            <a:pPr lvl="1"/>
            <a:r>
              <a:t>Exponent of the degree distribution in scale free networks</a:t>
            </a:r>
          </a:p>
          <a:p>
            <a:pPr lvl="1"/>
            <a:r>
              <a:t>Heterogeneity</a:t>
            </a:r>
          </a:p>
          <a:p>
            <a:r>
              <a:t>Control robustness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ontrollability of real networks"/>
          <p:cNvSpPr txBox="1">
            <a:spLocks noGrp="1"/>
          </p:cNvSpPr>
          <p:nvPr>
            <p:ph type="title"/>
          </p:nvPr>
        </p:nvSpPr>
        <p:spPr>
          <a:prstGeom prst="rect">
            <a:avLst/>
          </a:prstGeom>
        </p:spPr>
        <p:txBody>
          <a:bodyPr/>
          <a:lstStyle/>
          <a:p>
            <a:r>
              <a:t>Controllability of real networks</a:t>
            </a:r>
          </a:p>
        </p:txBody>
      </p:sp>
      <p:graphicFrame>
        <p:nvGraphicFramePr>
          <p:cNvPr id="192" name="Table 1"/>
          <p:cNvGraphicFramePr/>
          <p:nvPr/>
        </p:nvGraphicFramePr>
        <p:xfrm>
          <a:off x="4175462" y="3025344"/>
          <a:ext cx="15337068" cy="8901081"/>
        </p:xfrm>
        <a:graphic>
          <a:graphicData uri="http://schemas.openxmlformats.org/drawingml/2006/table">
            <a:tbl>
              <a:tblPr firstRow="1">
                <a:tableStyleId>{4C3C2611-4C71-4FC5-86AE-919BDF0F9419}</a:tableStyleId>
              </a:tblPr>
              <a:tblGrid>
                <a:gridCol w="3831091">
                  <a:extLst>
                    <a:ext uri="{9D8B030D-6E8A-4147-A177-3AD203B41FA5}">
                      <a16:colId xmlns:a16="http://schemas.microsoft.com/office/drawing/2014/main" val="20000"/>
                    </a:ext>
                  </a:extLst>
                </a:gridCol>
                <a:gridCol w="3831091">
                  <a:extLst>
                    <a:ext uri="{9D8B030D-6E8A-4147-A177-3AD203B41FA5}">
                      <a16:colId xmlns:a16="http://schemas.microsoft.com/office/drawing/2014/main" val="20001"/>
                    </a:ext>
                  </a:extLst>
                </a:gridCol>
                <a:gridCol w="3831091">
                  <a:extLst>
                    <a:ext uri="{9D8B030D-6E8A-4147-A177-3AD203B41FA5}">
                      <a16:colId xmlns:a16="http://schemas.microsoft.com/office/drawing/2014/main" val="20002"/>
                    </a:ext>
                  </a:extLst>
                </a:gridCol>
                <a:gridCol w="3831091">
                  <a:extLst>
                    <a:ext uri="{9D8B030D-6E8A-4147-A177-3AD203B41FA5}">
                      <a16:colId xmlns:a16="http://schemas.microsoft.com/office/drawing/2014/main" val="20003"/>
                    </a:ext>
                  </a:extLst>
                </a:gridCol>
              </a:tblGrid>
              <a:tr h="683721">
                <a:tc>
                  <a:txBody>
                    <a:bodyPr/>
                    <a:lstStyle/>
                    <a:p>
                      <a:pPr defTabSz="914400">
                        <a:tabLst>
                          <a:tab pos="1663700" algn="l"/>
                        </a:tabLst>
                        <a:defRPr b="0"/>
                      </a:pPr>
                      <a:r>
                        <a:rPr sz="3200" b="1"/>
                        <a:t>Network type</a:t>
                      </a:r>
                    </a:p>
                  </a:txBody>
                  <a:tcPr marL="50800" marR="50800" marT="50800" marB="50800" anchor="ctr" horzOverflow="overflow"/>
                </a:tc>
                <a:tc>
                  <a:txBody>
                    <a:bodyPr/>
                    <a:lstStyle/>
                    <a:p>
                      <a:pPr defTabSz="914400">
                        <a:tabLst>
                          <a:tab pos="1663700" algn="l"/>
                        </a:tabLst>
                        <a:defRPr b="0"/>
                      </a:pPr>
                      <a:r>
                        <a:rPr sz="3200" b="1"/>
                        <a:t>N</a:t>
                      </a:r>
                    </a:p>
                  </a:txBody>
                  <a:tcPr marL="50800" marR="50800" marT="50800" marB="50800" anchor="ctr" horzOverflow="overflow"/>
                </a:tc>
                <a:tc>
                  <a:txBody>
                    <a:bodyPr/>
                    <a:lstStyle/>
                    <a:p>
                      <a:pPr defTabSz="914400">
                        <a:tabLst>
                          <a:tab pos="1663700" algn="l"/>
                        </a:tabLst>
                        <a:defRPr b="0"/>
                      </a:pPr>
                      <a:r>
                        <a:rPr sz="3200" b="1"/>
                        <a:t>L</a:t>
                      </a:r>
                    </a:p>
                  </a:txBody>
                  <a:tcPr marL="50800" marR="50800" marT="50800" marB="50800" anchor="ctr" horzOverflow="overflow"/>
                </a:tc>
                <a:tc>
                  <a:txBody>
                    <a:bodyPr/>
                    <a:lstStyle/>
                    <a:p>
                      <a:pPr defTabSz="914400">
                        <a:tabLst>
                          <a:tab pos="1663700" algn="l"/>
                        </a:tabLst>
                        <a:defRPr b="0"/>
                      </a:pPr>
                      <a:r>
                        <a:rPr sz="3200" b="1"/>
                        <a:t>n_D</a:t>
                      </a:r>
                    </a:p>
                  </a:txBody>
                  <a:tcPr marL="50800" marR="50800" marT="50800" marB="50800" anchor="ctr" horzOverflow="overflow"/>
                </a:tc>
                <a:extLst>
                  <a:ext uri="{0D108BD9-81ED-4DB2-BD59-A6C34878D82A}">
                    <a16:rowId xmlns:a16="http://schemas.microsoft.com/office/drawing/2014/main" val="10000"/>
                  </a:ext>
                </a:extLst>
              </a:tr>
              <a:tr h="683721">
                <a:tc>
                  <a:txBody>
                    <a:bodyPr/>
                    <a:lstStyle/>
                    <a:p>
                      <a:pPr defTabSz="914400"/>
                      <a:r>
                        <a:rPr sz="3200"/>
                        <a:t>Regulatory</a:t>
                      </a:r>
                    </a:p>
                  </a:txBody>
                  <a:tcPr marL="50800" marR="50800" marT="50800" marB="50800" anchor="ctr" horzOverflow="overflow"/>
                </a:tc>
                <a:tc>
                  <a:txBody>
                    <a:bodyPr/>
                    <a:lstStyle/>
                    <a:p>
                      <a:pPr defTabSz="914400"/>
                      <a:r>
                        <a:rPr sz="3200"/>
                        <a:t>7,253</a:t>
                      </a:r>
                    </a:p>
                  </a:txBody>
                  <a:tcPr marL="50800" marR="50800" marT="50800" marB="50800" anchor="ctr" horzOverflow="overflow"/>
                </a:tc>
                <a:tc>
                  <a:txBody>
                    <a:bodyPr/>
                    <a:lstStyle/>
                    <a:p>
                      <a:pPr defTabSz="914400"/>
                      <a:r>
                        <a:rPr sz="3200"/>
                        <a:t>6,726</a:t>
                      </a:r>
                    </a:p>
                  </a:txBody>
                  <a:tcPr marL="50800" marR="50800" marT="50800" marB="50800" anchor="ctr" horzOverflow="overflow"/>
                </a:tc>
                <a:tc>
                  <a:txBody>
                    <a:bodyPr/>
                    <a:lstStyle/>
                    <a:p>
                      <a:pPr defTabSz="914400"/>
                      <a:r>
                        <a:rPr sz="3200" b="1"/>
                        <a:t>0.820</a:t>
                      </a:r>
                    </a:p>
                  </a:txBody>
                  <a:tcPr marL="50800" marR="50800" marT="50800" marB="50800" anchor="ctr" horzOverflow="overflow"/>
                </a:tc>
                <a:extLst>
                  <a:ext uri="{0D108BD9-81ED-4DB2-BD59-A6C34878D82A}">
                    <a16:rowId xmlns:a16="http://schemas.microsoft.com/office/drawing/2014/main" val="10001"/>
                  </a:ext>
                </a:extLst>
              </a:tr>
              <a:tr h="683721">
                <a:tc>
                  <a:txBody>
                    <a:bodyPr/>
                    <a:lstStyle/>
                    <a:p>
                      <a:pPr defTabSz="914400"/>
                      <a:r>
                        <a:rPr sz="3200"/>
                        <a:t>Trust</a:t>
                      </a:r>
                    </a:p>
                  </a:txBody>
                  <a:tcPr marL="50800" marR="50800" marT="50800" marB="50800" anchor="ctr" horzOverflow="overflow"/>
                </a:tc>
                <a:tc>
                  <a:txBody>
                    <a:bodyPr/>
                    <a:lstStyle/>
                    <a:p>
                      <a:pPr defTabSz="914400"/>
                      <a:r>
                        <a:rPr sz="3200"/>
                        <a:t>82,168</a:t>
                      </a:r>
                    </a:p>
                  </a:txBody>
                  <a:tcPr marL="50800" marR="50800" marT="50800" marB="50800" anchor="ctr" horzOverflow="overflow"/>
                </a:tc>
                <a:tc>
                  <a:txBody>
                    <a:bodyPr/>
                    <a:lstStyle/>
                    <a:p>
                      <a:pPr defTabSz="914400"/>
                      <a:r>
                        <a:rPr sz="3200"/>
                        <a:t>948,464</a:t>
                      </a:r>
                    </a:p>
                  </a:txBody>
                  <a:tcPr marL="50800" marR="50800" marT="50800" marB="50800" anchor="ctr" horzOverflow="overflow"/>
                </a:tc>
                <a:tc>
                  <a:txBody>
                    <a:bodyPr/>
                    <a:lstStyle/>
                    <a:p>
                      <a:pPr defTabSz="914400"/>
                      <a:r>
                        <a:rPr sz="3200"/>
                        <a:t>0.045</a:t>
                      </a:r>
                    </a:p>
                  </a:txBody>
                  <a:tcPr marL="50800" marR="50800" marT="50800" marB="50800" anchor="ctr" horzOverflow="overflow"/>
                </a:tc>
                <a:extLst>
                  <a:ext uri="{0D108BD9-81ED-4DB2-BD59-A6C34878D82A}">
                    <a16:rowId xmlns:a16="http://schemas.microsoft.com/office/drawing/2014/main" val="10002"/>
                  </a:ext>
                </a:extLst>
              </a:tr>
              <a:tr h="683721">
                <a:tc>
                  <a:txBody>
                    <a:bodyPr/>
                    <a:lstStyle/>
                    <a:p>
                      <a:pPr defTabSz="914400"/>
                      <a:r>
                        <a:rPr sz="3200"/>
                        <a:t>Food web</a:t>
                      </a:r>
                    </a:p>
                  </a:txBody>
                  <a:tcPr marL="50800" marR="50800" marT="50800" marB="50800" anchor="ctr" horzOverflow="overflow"/>
                </a:tc>
                <a:tc>
                  <a:txBody>
                    <a:bodyPr/>
                    <a:lstStyle/>
                    <a:p>
                      <a:pPr defTabSz="914400"/>
                      <a:r>
                        <a:rPr sz="3200"/>
                        <a:t>183</a:t>
                      </a:r>
                    </a:p>
                  </a:txBody>
                  <a:tcPr marL="50800" marR="50800" marT="50800" marB="50800" anchor="ctr" horzOverflow="overflow"/>
                </a:tc>
                <a:tc>
                  <a:txBody>
                    <a:bodyPr/>
                    <a:lstStyle/>
                    <a:p>
                      <a:pPr defTabSz="914400"/>
                      <a:r>
                        <a:rPr sz="3200"/>
                        <a:t>2,494</a:t>
                      </a:r>
                    </a:p>
                  </a:txBody>
                  <a:tcPr marL="50800" marR="50800" marT="50800" marB="50800" anchor="ctr" horzOverflow="overflow"/>
                </a:tc>
                <a:tc>
                  <a:txBody>
                    <a:bodyPr/>
                    <a:lstStyle/>
                    <a:p>
                      <a:pPr defTabSz="914400"/>
                      <a:r>
                        <a:rPr sz="3200"/>
                        <a:t>0.541</a:t>
                      </a:r>
                    </a:p>
                  </a:txBody>
                  <a:tcPr marL="50800" marR="50800" marT="50800" marB="50800" anchor="ctr" horzOverflow="overflow"/>
                </a:tc>
                <a:extLst>
                  <a:ext uri="{0D108BD9-81ED-4DB2-BD59-A6C34878D82A}">
                    <a16:rowId xmlns:a16="http://schemas.microsoft.com/office/drawing/2014/main" val="10003"/>
                  </a:ext>
                </a:extLst>
              </a:tr>
              <a:tr h="683721">
                <a:tc>
                  <a:txBody>
                    <a:bodyPr/>
                    <a:lstStyle/>
                    <a:p>
                      <a:pPr defTabSz="914400"/>
                      <a:r>
                        <a:rPr sz="3200"/>
                        <a:t>Power grid</a:t>
                      </a:r>
                    </a:p>
                  </a:txBody>
                  <a:tcPr marL="50800" marR="50800" marT="50800" marB="50800" anchor="ctr" horzOverflow="overflow"/>
                </a:tc>
                <a:tc>
                  <a:txBody>
                    <a:bodyPr/>
                    <a:lstStyle/>
                    <a:p>
                      <a:pPr defTabSz="914400"/>
                      <a:r>
                        <a:rPr sz="3200"/>
                        <a:t>4,889</a:t>
                      </a:r>
                    </a:p>
                  </a:txBody>
                  <a:tcPr marL="50800" marR="50800" marT="50800" marB="50800" anchor="ctr" horzOverflow="overflow"/>
                </a:tc>
                <a:tc>
                  <a:txBody>
                    <a:bodyPr/>
                    <a:lstStyle/>
                    <a:p>
                      <a:pPr defTabSz="914400"/>
                      <a:r>
                        <a:rPr sz="3200"/>
                        <a:t>5,855</a:t>
                      </a:r>
                    </a:p>
                  </a:txBody>
                  <a:tcPr marL="50800" marR="50800" marT="50800" marB="50800" anchor="ctr" horzOverflow="overflow"/>
                </a:tc>
                <a:tc>
                  <a:txBody>
                    <a:bodyPr/>
                    <a:lstStyle/>
                    <a:p>
                      <a:pPr defTabSz="914400"/>
                      <a:r>
                        <a:rPr sz="3200"/>
                        <a:t>0.325</a:t>
                      </a:r>
                    </a:p>
                  </a:txBody>
                  <a:tcPr marL="50800" marR="50800" marT="50800" marB="50800" anchor="ctr" horzOverflow="overflow"/>
                </a:tc>
                <a:extLst>
                  <a:ext uri="{0D108BD9-81ED-4DB2-BD59-A6C34878D82A}">
                    <a16:rowId xmlns:a16="http://schemas.microsoft.com/office/drawing/2014/main" val="10004"/>
                  </a:ext>
                </a:extLst>
              </a:tr>
              <a:tr h="683721">
                <a:tc>
                  <a:txBody>
                    <a:bodyPr/>
                    <a:lstStyle/>
                    <a:p>
                      <a:pPr defTabSz="914400"/>
                      <a:r>
                        <a:rPr sz="3200"/>
                        <a:t>Metabolic</a:t>
                      </a:r>
                    </a:p>
                  </a:txBody>
                  <a:tcPr marL="50800" marR="50800" marT="50800" marB="50800" anchor="ctr" horzOverflow="overflow"/>
                </a:tc>
                <a:tc>
                  <a:txBody>
                    <a:bodyPr/>
                    <a:lstStyle/>
                    <a:p>
                      <a:pPr defTabSz="914400"/>
                      <a:r>
                        <a:rPr sz="3200"/>
                        <a:t>2,275</a:t>
                      </a:r>
                    </a:p>
                  </a:txBody>
                  <a:tcPr marL="50800" marR="50800" marT="50800" marB="50800" anchor="ctr" horzOverflow="overflow"/>
                </a:tc>
                <a:tc>
                  <a:txBody>
                    <a:bodyPr/>
                    <a:lstStyle/>
                    <a:p>
                      <a:pPr defTabSz="914400"/>
                      <a:r>
                        <a:rPr sz="3200"/>
                        <a:t>5,763</a:t>
                      </a:r>
                    </a:p>
                  </a:txBody>
                  <a:tcPr marL="50800" marR="50800" marT="50800" marB="50800" anchor="ctr" horzOverflow="overflow"/>
                </a:tc>
                <a:tc>
                  <a:txBody>
                    <a:bodyPr/>
                    <a:lstStyle/>
                    <a:p>
                      <a:pPr defTabSz="914400"/>
                      <a:r>
                        <a:rPr sz="3200"/>
                        <a:t>0.382</a:t>
                      </a:r>
                    </a:p>
                  </a:txBody>
                  <a:tcPr marL="50800" marR="50800" marT="50800" marB="50800" anchor="ctr" horzOverflow="overflow"/>
                </a:tc>
                <a:extLst>
                  <a:ext uri="{0D108BD9-81ED-4DB2-BD59-A6C34878D82A}">
                    <a16:rowId xmlns:a16="http://schemas.microsoft.com/office/drawing/2014/main" val="10005"/>
                  </a:ext>
                </a:extLst>
              </a:tr>
              <a:tr h="683721">
                <a:tc>
                  <a:txBody>
                    <a:bodyPr/>
                    <a:lstStyle/>
                    <a:p>
                      <a:pPr defTabSz="914400"/>
                      <a:r>
                        <a:rPr sz="3200"/>
                        <a:t>Electronic circuits</a:t>
                      </a:r>
                    </a:p>
                  </a:txBody>
                  <a:tcPr marL="50800" marR="50800" marT="50800" marB="50800" anchor="ctr" horzOverflow="overflow"/>
                </a:tc>
                <a:tc>
                  <a:txBody>
                    <a:bodyPr/>
                    <a:lstStyle/>
                    <a:p>
                      <a:pPr defTabSz="914400"/>
                      <a:r>
                        <a:rPr sz="3200"/>
                        <a:t>512</a:t>
                      </a:r>
                    </a:p>
                  </a:txBody>
                  <a:tcPr marL="50800" marR="50800" marT="50800" marB="50800" anchor="ctr" horzOverflow="overflow"/>
                </a:tc>
                <a:tc>
                  <a:txBody>
                    <a:bodyPr/>
                    <a:lstStyle/>
                    <a:p>
                      <a:pPr defTabSz="914400"/>
                      <a:r>
                        <a:rPr sz="3200"/>
                        <a:t>819</a:t>
                      </a:r>
                    </a:p>
                  </a:txBody>
                  <a:tcPr marL="50800" marR="50800" marT="50800" marB="50800" anchor="ctr" horzOverflow="overflow"/>
                </a:tc>
                <a:tc>
                  <a:txBody>
                    <a:bodyPr/>
                    <a:lstStyle/>
                    <a:p>
                      <a:pPr defTabSz="914400"/>
                      <a:r>
                        <a:rPr sz="3200"/>
                        <a:t>0.232</a:t>
                      </a:r>
                    </a:p>
                  </a:txBody>
                  <a:tcPr marL="50800" marR="50800" marT="50800" marB="50800" anchor="ctr" horzOverflow="overflow"/>
                </a:tc>
                <a:extLst>
                  <a:ext uri="{0D108BD9-81ED-4DB2-BD59-A6C34878D82A}">
                    <a16:rowId xmlns:a16="http://schemas.microsoft.com/office/drawing/2014/main" val="10006"/>
                  </a:ext>
                </a:extLst>
              </a:tr>
              <a:tr h="683721">
                <a:tc>
                  <a:txBody>
                    <a:bodyPr/>
                    <a:lstStyle/>
                    <a:p>
                      <a:pPr defTabSz="914400"/>
                      <a:r>
                        <a:rPr sz="3200"/>
                        <a:t>Neuronal</a:t>
                      </a:r>
                    </a:p>
                  </a:txBody>
                  <a:tcPr marL="50800" marR="50800" marT="50800" marB="50800" anchor="ctr" horzOverflow="overflow"/>
                </a:tc>
                <a:tc>
                  <a:txBody>
                    <a:bodyPr/>
                    <a:lstStyle/>
                    <a:p>
                      <a:pPr defTabSz="914400"/>
                      <a:r>
                        <a:rPr sz="3200"/>
                        <a:t>297</a:t>
                      </a:r>
                    </a:p>
                  </a:txBody>
                  <a:tcPr marL="50800" marR="50800" marT="50800" marB="50800" anchor="ctr" horzOverflow="overflow"/>
                </a:tc>
                <a:tc>
                  <a:txBody>
                    <a:bodyPr/>
                    <a:lstStyle/>
                    <a:p>
                      <a:pPr defTabSz="914400"/>
                      <a:r>
                        <a:rPr sz="3200"/>
                        <a:t>2,345</a:t>
                      </a:r>
                    </a:p>
                  </a:txBody>
                  <a:tcPr marL="50800" marR="50800" marT="50800" marB="50800" anchor="ctr" horzOverflow="overflow"/>
                </a:tc>
                <a:tc>
                  <a:txBody>
                    <a:bodyPr/>
                    <a:lstStyle/>
                    <a:p>
                      <a:pPr defTabSz="914400"/>
                      <a:r>
                        <a:rPr sz="3200"/>
                        <a:t>0.165</a:t>
                      </a:r>
                    </a:p>
                  </a:txBody>
                  <a:tcPr marL="50800" marR="50800" marT="50800" marB="50800" anchor="ctr" horzOverflow="overflow"/>
                </a:tc>
                <a:extLst>
                  <a:ext uri="{0D108BD9-81ED-4DB2-BD59-A6C34878D82A}">
                    <a16:rowId xmlns:a16="http://schemas.microsoft.com/office/drawing/2014/main" val="10007"/>
                  </a:ext>
                </a:extLst>
              </a:tr>
              <a:tr h="683721">
                <a:tc>
                  <a:txBody>
                    <a:bodyPr/>
                    <a:lstStyle/>
                    <a:p>
                      <a:pPr defTabSz="914400"/>
                      <a:r>
                        <a:rPr sz="3200"/>
                        <a:t>Citation</a:t>
                      </a:r>
                    </a:p>
                  </a:txBody>
                  <a:tcPr marL="50800" marR="50800" marT="50800" marB="50800" anchor="ctr" horzOverflow="overflow"/>
                </a:tc>
                <a:tc>
                  <a:txBody>
                    <a:bodyPr/>
                    <a:lstStyle/>
                    <a:p>
                      <a:pPr defTabSz="914400"/>
                      <a:r>
                        <a:rPr sz="3200"/>
                        <a:t>34,546</a:t>
                      </a:r>
                    </a:p>
                  </a:txBody>
                  <a:tcPr marL="50800" marR="50800" marT="50800" marB="50800" anchor="ctr" horzOverflow="overflow"/>
                </a:tc>
                <a:tc>
                  <a:txBody>
                    <a:bodyPr/>
                    <a:lstStyle/>
                    <a:p>
                      <a:pPr defTabSz="914400"/>
                      <a:r>
                        <a:rPr sz="3200"/>
                        <a:t>421,578</a:t>
                      </a:r>
                    </a:p>
                  </a:txBody>
                  <a:tcPr marL="50800" marR="50800" marT="50800" marB="50800" anchor="ctr" horzOverflow="overflow"/>
                </a:tc>
                <a:tc>
                  <a:txBody>
                    <a:bodyPr/>
                    <a:lstStyle/>
                    <a:p>
                      <a:pPr defTabSz="914400"/>
                      <a:r>
                        <a:rPr sz="3200"/>
                        <a:t>0.232</a:t>
                      </a:r>
                    </a:p>
                  </a:txBody>
                  <a:tcPr marL="50800" marR="50800" marT="50800" marB="50800" anchor="ctr" horzOverflow="overflow"/>
                </a:tc>
                <a:extLst>
                  <a:ext uri="{0D108BD9-81ED-4DB2-BD59-A6C34878D82A}">
                    <a16:rowId xmlns:a16="http://schemas.microsoft.com/office/drawing/2014/main" val="10008"/>
                  </a:ext>
                </a:extLst>
              </a:tr>
              <a:tr h="683721">
                <a:tc>
                  <a:txBody>
                    <a:bodyPr/>
                    <a:lstStyle/>
                    <a:p>
                      <a:pPr defTabSz="914400"/>
                      <a:r>
                        <a:rPr sz="3200"/>
                        <a:t>World Wide Web</a:t>
                      </a:r>
                    </a:p>
                  </a:txBody>
                  <a:tcPr marL="50800" marR="50800" marT="50800" marB="50800" anchor="ctr" horzOverflow="overflow"/>
                </a:tc>
                <a:tc>
                  <a:txBody>
                    <a:bodyPr/>
                    <a:lstStyle/>
                    <a:p>
                      <a:pPr defTabSz="914400"/>
                      <a:r>
                        <a:rPr sz="3200"/>
                        <a:t>325,729</a:t>
                      </a:r>
                    </a:p>
                  </a:txBody>
                  <a:tcPr marL="50800" marR="50800" marT="50800" marB="50800" anchor="ctr" horzOverflow="overflow"/>
                </a:tc>
                <a:tc>
                  <a:txBody>
                    <a:bodyPr/>
                    <a:lstStyle/>
                    <a:p>
                      <a:pPr defTabSz="914400"/>
                      <a:r>
                        <a:rPr sz="3200"/>
                        <a:t>1,497,134</a:t>
                      </a:r>
                    </a:p>
                  </a:txBody>
                  <a:tcPr marL="50800" marR="50800" marT="50800" marB="50800" anchor="ctr" horzOverflow="overflow"/>
                </a:tc>
                <a:tc>
                  <a:txBody>
                    <a:bodyPr/>
                    <a:lstStyle/>
                    <a:p>
                      <a:pPr defTabSz="914400"/>
                      <a:r>
                        <a:rPr sz="3200"/>
                        <a:t>0.677</a:t>
                      </a:r>
                    </a:p>
                  </a:txBody>
                  <a:tcPr marL="50800" marR="50800" marT="50800" marB="50800" anchor="ctr" horzOverflow="overflow"/>
                </a:tc>
                <a:extLst>
                  <a:ext uri="{0D108BD9-81ED-4DB2-BD59-A6C34878D82A}">
                    <a16:rowId xmlns:a16="http://schemas.microsoft.com/office/drawing/2014/main" val="10009"/>
                  </a:ext>
                </a:extLst>
              </a:tr>
              <a:tr h="683721">
                <a:tc>
                  <a:txBody>
                    <a:bodyPr/>
                    <a:lstStyle/>
                    <a:p>
                      <a:pPr defTabSz="914400"/>
                      <a:r>
                        <a:rPr sz="3200"/>
                        <a:t>Internet</a:t>
                      </a:r>
                    </a:p>
                  </a:txBody>
                  <a:tcPr marL="50800" marR="50800" marT="50800" marB="50800" anchor="ctr" horzOverflow="overflow"/>
                </a:tc>
                <a:tc>
                  <a:txBody>
                    <a:bodyPr/>
                    <a:lstStyle/>
                    <a:p>
                      <a:pPr defTabSz="914400"/>
                      <a:r>
                        <a:rPr sz="3200"/>
                        <a:t>10,876</a:t>
                      </a:r>
                    </a:p>
                  </a:txBody>
                  <a:tcPr marL="50800" marR="50800" marT="50800" marB="50800" anchor="ctr" horzOverflow="overflow"/>
                </a:tc>
                <a:tc>
                  <a:txBody>
                    <a:bodyPr/>
                    <a:lstStyle/>
                    <a:p>
                      <a:pPr defTabSz="914400"/>
                      <a:r>
                        <a:rPr sz="3200"/>
                        <a:t>39,994</a:t>
                      </a:r>
                    </a:p>
                  </a:txBody>
                  <a:tcPr marL="50800" marR="50800" marT="50800" marB="50800" anchor="ctr" horzOverflow="overflow"/>
                </a:tc>
                <a:tc>
                  <a:txBody>
                    <a:bodyPr/>
                    <a:lstStyle/>
                    <a:p>
                      <a:pPr defTabSz="914400"/>
                      <a:r>
                        <a:rPr sz="3200"/>
                        <a:t>0.552</a:t>
                      </a:r>
                    </a:p>
                  </a:txBody>
                  <a:tcPr marL="50800" marR="50800" marT="50800" marB="50800" anchor="ctr" horzOverflow="overflow"/>
                </a:tc>
                <a:extLst>
                  <a:ext uri="{0D108BD9-81ED-4DB2-BD59-A6C34878D82A}">
                    <a16:rowId xmlns:a16="http://schemas.microsoft.com/office/drawing/2014/main" val="10010"/>
                  </a:ext>
                </a:extLst>
              </a:tr>
              <a:tr h="683721">
                <a:tc>
                  <a:txBody>
                    <a:bodyPr/>
                    <a:lstStyle/>
                    <a:p>
                      <a:pPr defTabSz="914400"/>
                      <a:r>
                        <a:rPr sz="3200"/>
                        <a:t>Social</a:t>
                      </a:r>
                    </a:p>
                  </a:txBody>
                  <a:tcPr marL="50800" marR="50800" marT="50800" marB="50800" anchor="ctr" horzOverflow="overflow"/>
                </a:tc>
                <a:tc>
                  <a:txBody>
                    <a:bodyPr/>
                    <a:lstStyle/>
                    <a:p>
                      <a:pPr defTabSz="914400"/>
                      <a:r>
                        <a:rPr sz="3200"/>
                        <a:t>36,595</a:t>
                      </a:r>
                    </a:p>
                  </a:txBody>
                  <a:tcPr marL="50800" marR="50800" marT="50800" marB="50800" anchor="ctr" horzOverflow="overflow"/>
                </a:tc>
                <a:tc>
                  <a:txBody>
                    <a:bodyPr/>
                    <a:lstStyle/>
                    <a:p>
                      <a:pPr defTabSz="914400"/>
                      <a:r>
                        <a:rPr sz="3200"/>
                        <a:t>91,826</a:t>
                      </a:r>
                    </a:p>
                  </a:txBody>
                  <a:tcPr marL="50800" marR="50800" marT="50800" marB="50800" anchor="ctr" horzOverflow="overflow"/>
                </a:tc>
                <a:tc>
                  <a:txBody>
                    <a:bodyPr/>
                    <a:lstStyle/>
                    <a:p>
                      <a:pPr defTabSz="914400"/>
                      <a:r>
                        <a:rPr sz="3200"/>
                        <a:t>0.204</a:t>
                      </a:r>
                    </a:p>
                  </a:txBody>
                  <a:tcPr marL="50800" marR="50800" marT="50800" marB="50800" anchor="ctr" horzOverflow="overflow"/>
                </a:tc>
                <a:extLst>
                  <a:ext uri="{0D108BD9-81ED-4DB2-BD59-A6C34878D82A}">
                    <a16:rowId xmlns:a16="http://schemas.microsoft.com/office/drawing/2014/main" val="10011"/>
                  </a:ext>
                </a:extLst>
              </a:tr>
              <a:tr h="683721">
                <a:tc>
                  <a:txBody>
                    <a:bodyPr/>
                    <a:lstStyle/>
                    <a:p>
                      <a:pPr defTabSz="914400"/>
                      <a:r>
                        <a:rPr sz="3200"/>
                        <a:t>Intra-organizational</a:t>
                      </a:r>
                    </a:p>
                  </a:txBody>
                  <a:tcPr marL="50800" marR="50800" marT="50800" marB="50800" anchor="ctr" horzOverflow="overflow"/>
                </a:tc>
                <a:tc>
                  <a:txBody>
                    <a:bodyPr/>
                    <a:lstStyle/>
                    <a:p>
                      <a:pPr defTabSz="914400"/>
                      <a:r>
                        <a:rPr sz="3200"/>
                        <a:t>77</a:t>
                      </a:r>
                    </a:p>
                  </a:txBody>
                  <a:tcPr marL="50800" marR="50800" marT="50800" marB="50800" anchor="ctr" horzOverflow="overflow"/>
                </a:tc>
                <a:tc>
                  <a:txBody>
                    <a:bodyPr/>
                    <a:lstStyle/>
                    <a:p>
                      <a:pPr defTabSz="914400"/>
                      <a:r>
                        <a:rPr sz="3200"/>
                        <a:t>2,228</a:t>
                      </a:r>
                    </a:p>
                  </a:txBody>
                  <a:tcPr marL="50800" marR="50800" marT="50800" marB="50800" anchor="ctr" horzOverflow="overflow"/>
                </a:tc>
                <a:tc>
                  <a:txBody>
                    <a:bodyPr/>
                    <a:lstStyle/>
                    <a:p>
                      <a:pPr defTabSz="914400"/>
                      <a:r>
                        <a:rPr sz="3200" b="1"/>
                        <a:t>0.013</a:t>
                      </a:r>
                    </a:p>
                  </a:txBody>
                  <a:tcPr marL="50800" marR="50800" marT="50800" marB="50800" anchor="ctr" horzOverflow="overflow"/>
                </a:tc>
                <a:extLst>
                  <a:ext uri="{0D108BD9-81ED-4DB2-BD59-A6C34878D82A}">
                    <a16:rowId xmlns:a16="http://schemas.microsoft.com/office/drawing/2014/main" val="10012"/>
                  </a:ext>
                </a:extLst>
              </a:tr>
            </a:tbl>
          </a:graphicData>
        </a:graphic>
      </p:graphicFrame>
      <p:sp>
        <p:nvSpPr>
          <p:cNvPr id="193" name="n_D: the number of driver nodes divided by N.…"/>
          <p:cNvSpPr txBox="1"/>
          <p:nvPr/>
        </p:nvSpPr>
        <p:spPr>
          <a:xfrm>
            <a:off x="19867880" y="2900093"/>
            <a:ext cx="2656459" cy="4409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800"/>
            </a:pPr>
            <a:r>
              <a:t>n_D: the number of driver nodes divided by N. </a:t>
            </a:r>
          </a:p>
          <a:p>
            <a:pPr algn="l">
              <a:defRPr sz="2800"/>
            </a:pPr>
            <a:endParaRPr/>
          </a:p>
          <a:p>
            <a:pPr algn="l">
              <a:defRPr sz="2800"/>
            </a:pPr>
            <a:r>
              <a:t>A larger n_D implies the network is more difficult to control.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Driver nodes tend to avoid hubs"/>
          <p:cNvSpPr txBox="1">
            <a:spLocks noGrp="1"/>
          </p:cNvSpPr>
          <p:nvPr>
            <p:ph type="title"/>
          </p:nvPr>
        </p:nvSpPr>
        <p:spPr>
          <a:prstGeom prst="rect">
            <a:avLst/>
          </a:prstGeom>
        </p:spPr>
        <p:txBody>
          <a:bodyPr/>
          <a:lstStyle/>
          <a:p>
            <a:r>
              <a:t>Driver nodes tend to avoid hubs</a:t>
            </a:r>
          </a:p>
        </p:txBody>
      </p:sp>
      <p:sp>
        <p:nvSpPr>
          <p:cNvPr id="196" name="f_D: number of driver nodes with low/medium/high degree divided by N"/>
          <p:cNvSpPr txBox="1"/>
          <p:nvPr/>
        </p:nvSpPr>
        <p:spPr>
          <a:xfrm>
            <a:off x="1354347" y="12241355"/>
            <a:ext cx="6970643" cy="955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f_D: number of driver nodes with low/medium/high degree divided by N</a:t>
            </a:r>
          </a:p>
        </p:txBody>
      </p:sp>
      <p:sp>
        <p:nvSpPr>
          <p:cNvPr id="197" name="&lt;k&gt;: average degree of all nodes…"/>
          <p:cNvSpPr txBox="1"/>
          <p:nvPr/>
        </p:nvSpPr>
        <p:spPr>
          <a:xfrm>
            <a:off x="10517380" y="12241355"/>
            <a:ext cx="6970643" cy="955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800"/>
            </a:pPr>
            <a:r>
              <a:t>&lt;k&gt;: average degree of all nodes</a:t>
            </a:r>
          </a:p>
          <a:p>
            <a:pPr algn="l">
              <a:defRPr sz="2800"/>
            </a:pPr>
            <a:r>
              <a:t>&lt;k_D&gt;: average degree of driver nodes</a:t>
            </a:r>
          </a:p>
        </p:txBody>
      </p:sp>
      <p:pic>
        <p:nvPicPr>
          <p:cNvPr id="198" name="Image" descr="Image"/>
          <p:cNvPicPr>
            <a:picLocks noChangeAspect="1"/>
          </p:cNvPicPr>
          <p:nvPr/>
        </p:nvPicPr>
        <p:blipFill>
          <a:blip r:embed="rId2"/>
          <a:stretch>
            <a:fillRect/>
          </a:stretch>
        </p:blipFill>
        <p:spPr>
          <a:xfrm>
            <a:off x="-12914" y="2530257"/>
            <a:ext cx="17687476" cy="8655486"/>
          </a:xfrm>
          <a:prstGeom prst="rect">
            <a:avLst/>
          </a:prstGeom>
          <a:ln w="12700">
            <a:miter lim="400000"/>
          </a:ln>
        </p:spPr>
      </p:pic>
      <p:pic>
        <p:nvPicPr>
          <p:cNvPr id="199" name="Image" descr="Image"/>
          <p:cNvPicPr>
            <a:picLocks noChangeAspect="1"/>
          </p:cNvPicPr>
          <p:nvPr/>
        </p:nvPicPr>
        <p:blipFill>
          <a:blip r:embed="rId3"/>
          <a:stretch>
            <a:fillRect/>
          </a:stretch>
        </p:blipFill>
        <p:spPr>
          <a:xfrm>
            <a:off x="18354202" y="3482251"/>
            <a:ext cx="5193034" cy="6751498"/>
          </a:xfrm>
          <a:prstGeom prst="rect">
            <a:avLst/>
          </a:prstGeom>
          <a:ln w="12700">
            <a:miter lim="400000"/>
          </a:ln>
        </p:spPr>
      </p:pic>
      <p:sp>
        <p:nvSpPr>
          <p:cNvPr id="200" name="Hubs are more likely to be matched nodes."/>
          <p:cNvSpPr txBox="1"/>
          <p:nvPr/>
        </p:nvSpPr>
        <p:spPr>
          <a:xfrm>
            <a:off x="16867726" y="2560853"/>
            <a:ext cx="6970643" cy="52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lvl1pPr>
          </a:lstStyle>
          <a:p>
            <a:r>
              <a:t>Hubs are more likely to be matched nodes.</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Custom</PresentationFormat>
  <Paragraphs>293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Helvetica Neue</vt:lpstr>
      <vt:lpstr>Helvetica Neue Medium</vt:lpstr>
      <vt:lpstr>Menlo Regular</vt:lpstr>
      <vt:lpstr>21_BasicWhite</vt:lpstr>
      <vt:lpstr>Controllability of complex networks</vt:lpstr>
      <vt:lpstr>Controllability</vt:lpstr>
      <vt:lpstr>Controllability</vt:lpstr>
      <vt:lpstr>Controllability</vt:lpstr>
      <vt:lpstr>Control theory -&gt; network topology</vt:lpstr>
      <vt:lpstr>Proposed method</vt:lpstr>
      <vt:lpstr>Experiments</vt:lpstr>
      <vt:lpstr>Controllability of real networks</vt:lpstr>
      <vt:lpstr>Driver nodes tend to avoid hubs</vt:lpstr>
      <vt:lpstr>Degree distribution determines controllability</vt:lpstr>
      <vt:lpstr>Synthetic networks</vt:lpstr>
      <vt:lpstr>Control robustness</vt:lpstr>
      <vt:lpstr>Control robustness</vt:lpstr>
      <vt:lpstr>Evaluation</vt:lpstr>
      <vt:lpstr>Extension</vt:lpstr>
      <vt:lpstr>Partial topology</vt:lpstr>
      <vt:lpstr>Partial topology</vt:lpstr>
      <vt:lpstr>Partial topology</vt:lpstr>
      <vt:lpstr>Partial topology</vt:lpstr>
      <vt:lpstr>Other questions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Controllability of complex networks</dc:title>
  <dc:creator>Szymanski, Bolek</dc:creator>
  <cp:lastModifiedBy>Szymanski, Bolek</cp:lastModifiedBy>
  <cp:revision>1</cp:revision>
  <dcterms:modified xsi:type="dcterms:W3CDTF">2022-11-10T16:31:11Z</dcterms:modified>
</cp:coreProperties>
</file>